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  <p:sldMasterId id="2147483698" r:id="rId6"/>
  </p:sldMasterIdLst>
  <p:notesMasterIdLst>
    <p:notesMasterId r:id="rId28"/>
  </p:notesMasterIdLst>
  <p:sldIdLst>
    <p:sldId id="264" r:id="rId7"/>
    <p:sldId id="298" r:id="rId8"/>
    <p:sldId id="282" r:id="rId9"/>
    <p:sldId id="300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2" r:id="rId20"/>
    <p:sldId id="302" r:id="rId21"/>
    <p:sldId id="315" r:id="rId22"/>
    <p:sldId id="265" r:id="rId23"/>
    <p:sldId id="296" r:id="rId24"/>
    <p:sldId id="297" r:id="rId25"/>
    <p:sldId id="314" r:id="rId26"/>
    <p:sldId id="263" r:id="rId27"/>
  </p:sldIdLst>
  <p:sldSz cx="12192000" cy="6858000"/>
  <p:notesSz cx="6858000" cy="9144000"/>
  <p:embeddedFontLst>
    <p:embeddedFont>
      <p:font typeface="Amasis MT Pro Black" panose="02040A04050005020304" pitchFamily="18" charset="0"/>
      <p:bold r:id="rId29"/>
      <p:boldItalic r:id="rId30"/>
    </p:embeddedFont>
    <p:embeddedFont>
      <p:font typeface="Congenial Black" panose="02000503040000020004" pitchFamily="2" charset="0"/>
      <p:bold r:id="rId31"/>
      <p:boldItalic r:id="rId32"/>
    </p:embeddedFont>
    <p:embeddedFont>
      <p:font typeface="Lao UI" panose="020B0502040204020203" pitchFamily="34" charset="0"/>
      <p:regular r:id="rId33"/>
      <p:bold r:id="rId34"/>
    </p:embeddedFont>
    <p:embeddedFont>
      <p:font typeface="Oswald" panose="00000500000000000000" pitchFamily="2" charset="0"/>
      <p:regular r:id="rId35"/>
      <p:bold r:id="rId36"/>
    </p:embeddedFont>
    <p:embeddedFont>
      <p:font typeface="Oswald Medium" panose="00000600000000000000" pitchFamily="2" charset="0"/>
      <p:regular r:id="rId37"/>
    </p:embeddedFont>
    <p:embeddedFont>
      <p:font typeface="Roboto Black" panose="02000000000000000000" pitchFamily="2" charset="0"/>
      <p:bold r:id="rId38"/>
      <p:boldItalic r:id="rId39"/>
    </p:embeddedFont>
    <p:embeddedFont>
      <p:font typeface="Roboto Thin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74A"/>
    <a:srgbClr val="FFFF00"/>
    <a:srgbClr val="003300"/>
    <a:srgbClr val="89A14F"/>
    <a:srgbClr val="50B18A"/>
    <a:srgbClr val="FFB71B"/>
    <a:srgbClr val="9F3D34"/>
    <a:srgbClr val="1DA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65B57-60BB-4A09-8F3D-169E81184CBB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3A89AA21-360D-4E17-948A-C6893F710A7F}">
      <dgm:prSet custT="1"/>
      <dgm:spPr/>
      <dgm:t>
        <a:bodyPr/>
        <a:lstStyle/>
        <a:p>
          <a:r>
            <a:rPr lang="es-ES" sz="2400" b="0" i="0" dirty="0"/>
            <a:t>1. Diagnósticos aplicados:</a:t>
          </a:r>
          <a:endParaRPr lang="es-CO" sz="2400" dirty="0"/>
        </a:p>
      </dgm:t>
    </dgm:pt>
    <dgm:pt modelId="{6CE821AF-CEB9-4BF9-B574-7EBBCDEBAD18}" type="parTrans" cxnId="{6D77AC64-2510-4BE7-9479-DD7DD34454AA}">
      <dgm:prSet/>
      <dgm:spPr/>
      <dgm:t>
        <a:bodyPr/>
        <a:lstStyle/>
        <a:p>
          <a:endParaRPr lang="es-CO" sz="2400"/>
        </a:p>
      </dgm:t>
    </dgm:pt>
    <dgm:pt modelId="{E796F1DE-7B74-4AC7-BC04-5E2E22646A54}" type="sibTrans" cxnId="{6D77AC64-2510-4BE7-9479-DD7DD34454AA}">
      <dgm:prSet/>
      <dgm:spPr/>
      <dgm:t>
        <a:bodyPr/>
        <a:lstStyle/>
        <a:p>
          <a:endParaRPr lang="es-CO" sz="2400"/>
        </a:p>
      </dgm:t>
    </dgm:pt>
    <dgm:pt modelId="{8BE19738-6051-4730-A356-E8205583B685}">
      <dgm:prSet custT="1"/>
      <dgm:spPr/>
      <dgm:t>
        <a:bodyPr/>
        <a:lstStyle/>
        <a:p>
          <a:r>
            <a:rPr lang="es-ES" sz="2000" b="0" i="0" dirty="0"/>
            <a:t>Encuesta de percepción de Integridad</a:t>
          </a:r>
          <a:endParaRPr lang="es-CO" sz="2000" dirty="0"/>
        </a:p>
      </dgm:t>
    </dgm:pt>
    <dgm:pt modelId="{C4AF67B5-9D75-4C4A-A471-61E6E20785E6}" type="parTrans" cxnId="{E14B7383-B7E9-4DFB-84BC-7F6E2EA7597E}">
      <dgm:prSet/>
      <dgm:spPr/>
      <dgm:t>
        <a:bodyPr/>
        <a:lstStyle/>
        <a:p>
          <a:endParaRPr lang="es-CO" sz="2400"/>
        </a:p>
      </dgm:t>
    </dgm:pt>
    <dgm:pt modelId="{889ADBBF-B26A-4AF7-960E-4C22C00B3131}" type="sibTrans" cxnId="{E14B7383-B7E9-4DFB-84BC-7F6E2EA7597E}">
      <dgm:prSet/>
      <dgm:spPr/>
      <dgm:t>
        <a:bodyPr/>
        <a:lstStyle/>
        <a:p>
          <a:endParaRPr lang="es-CO" sz="2400"/>
        </a:p>
      </dgm:t>
    </dgm:pt>
    <dgm:pt modelId="{D623A7A6-CFBB-4FDD-AE95-19B700B31332}">
      <dgm:prSet custT="1"/>
      <dgm:spPr/>
      <dgm:t>
        <a:bodyPr/>
        <a:lstStyle/>
        <a:p>
          <a:r>
            <a:rPr lang="es-ES" sz="2000" b="0" i="0" dirty="0"/>
            <a:t>Evaluación de estrategia “Maratón de Integridad”</a:t>
          </a:r>
          <a:endParaRPr lang="es-CO" sz="2000" dirty="0"/>
        </a:p>
      </dgm:t>
    </dgm:pt>
    <dgm:pt modelId="{7A7F3636-7FF7-4F0F-8926-59EA37D86C27}" type="parTrans" cxnId="{96BE94AE-6F17-40FB-9B12-82DF485E56BD}">
      <dgm:prSet/>
      <dgm:spPr/>
      <dgm:t>
        <a:bodyPr/>
        <a:lstStyle/>
        <a:p>
          <a:endParaRPr lang="es-CO" sz="2400"/>
        </a:p>
      </dgm:t>
    </dgm:pt>
    <dgm:pt modelId="{40920F12-3872-48C5-8611-F8A21002AB04}" type="sibTrans" cxnId="{96BE94AE-6F17-40FB-9B12-82DF485E56BD}">
      <dgm:prSet/>
      <dgm:spPr/>
      <dgm:t>
        <a:bodyPr/>
        <a:lstStyle/>
        <a:p>
          <a:endParaRPr lang="es-CO" sz="2400"/>
        </a:p>
      </dgm:t>
    </dgm:pt>
    <dgm:pt modelId="{F7479442-6B0B-4532-A072-6692E64318B9}">
      <dgm:prSet custT="1"/>
      <dgm:spPr/>
      <dgm:t>
        <a:bodyPr/>
        <a:lstStyle/>
        <a:p>
          <a:r>
            <a:rPr lang="es-ES" sz="2000" b="0" i="0" dirty="0"/>
            <a:t>Encuesta de Integridad 2024</a:t>
          </a:r>
          <a:endParaRPr lang="es-CO" sz="2000" dirty="0"/>
        </a:p>
      </dgm:t>
    </dgm:pt>
    <dgm:pt modelId="{F436CC8A-273D-416B-97BE-925A18A88D9E}" type="parTrans" cxnId="{65E7B8C6-AA8B-447B-B4BB-8FA8F070D9FF}">
      <dgm:prSet/>
      <dgm:spPr/>
      <dgm:t>
        <a:bodyPr/>
        <a:lstStyle/>
        <a:p>
          <a:endParaRPr lang="es-CO" sz="2400"/>
        </a:p>
      </dgm:t>
    </dgm:pt>
    <dgm:pt modelId="{62FEE028-3FFC-41E3-8718-56422601E1D0}" type="sibTrans" cxnId="{65E7B8C6-AA8B-447B-B4BB-8FA8F070D9FF}">
      <dgm:prSet/>
      <dgm:spPr/>
      <dgm:t>
        <a:bodyPr/>
        <a:lstStyle/>
        <a:p>
          <a:endParaRPr lang="es-CO" sz="2400"/>
        </a:p>
      </dgm:t>
    </dgm:pt>
    <dgm:pt modelId="{199A4AE8-CA58-4D34-BDF2-0BFDD33064FA}">
      <dgm:prSet custT="1"/>
      <dgm:spPr/>
      <dgm:t>
        <a:bodyPr/>
        <a:lstStyle/>
        <a:p>
          <a:r>
            <a:rPr lang="es-ES" sz="2400" b="0" i="0" dirty="0"/>
            <a:t>2. Índices de medición.</a:t>
          </a:r>
          <a:endParaRPr lang="es-CO" sz="2400" dirty="0"/>
        </a:p>
      </dgm:t>
    </dgm:pt>
    <dgm:pt modelId="{7DD49D16-692D-46DC-955E-B3C6E8366B3F}" type="parTrans" cxnId="{D481567E-202F-4B73-8227-B284165826A5}">
      <dgm:prSet/>
      <dgm:spPr/>
      <dgm:t>
        <a:bodyPr/>
        <a:lstStyle/>
        <a:p>
          <a:endParaRPr lang="es-CO" sz="2400"/>
        </a:p>
      </dgm:t>
    </dgm:pt>
    <dgm:pt modelId="{8BE7B175-5EE6-42C3-BA8C-6C87BCAFCDAE}" type="sibTrans" cxnId="{D481567E-202F-4B73-8227-B284165826A5}">
      <dgm:prSet/>
      <dgm:spPr/>
      <dgm:t>
        <a:bodyPr/>
        <a:lstStyle/>
        <a:p>
          <a:endParaRPr lang="es-CO" sz="2400"/>
        </a:p>
      </dgm:t>
    </dgm:pt>
    <dgm:pt modelId="{A5C6BCC0-1989-4824-913E-A4BAE2F93844}">
      <dgm:prSet custT="1"/>
      <dgm:spPr/>
      <dgm:t>
        <a:bodyPr/>
        <a:lstStyle/>
        <a:p>
          <a:r>
            <a:rPr lang="es-ES" sz="2400" b="0" i="0" dirty="0"/>
            <a:t>3. Informes de seguimiento y evaluación.</a:t>
          </a:r>
          <a:endParaRPr lang="es-CO" sz="2400" dirty="0"/>
        </a:p>
      </dgm:t>
    </dgm:pt>
    <dgm:pt modelId="{695EC4D2-3A1A-4CFB-A633-A5AA35516790}" type="parTrans" cxnId="{6165BD70-5CA2-460B-9C9D-74B204222850}">
      <dgm:prSet/>
      <dgm:spPr/>
      <dgm:t>
        <a:bodyPr/>
        <a:lstStyle/>
        <a:p>
          <a:endParaRPr lang="es-CO" sz="2400"/>
        </a:p>
      </dgm:t>
    </dgm:pt>
    <dgm:pt modelId="{82524809-C6BE-40E8-92B4-536A11B0B14E}" type="sibTrans" cxnId="{6165BD70-5CA2-460B-9C9D-74B204222850}">
      <dgm:prSet/>
      <dgm:spPr/>
      <dgm:t>
        <a:bodyPr/>
        <a:lstStyle/>
        <a:p>
          <a:endParaRPr lang="es-CO" sz="2400"/>
        </a:p>
      </dgm:t>
    </dgm:pt>
    <dgm:pt modelId="{2CCA7200-5A94-4204-BF27-4202C5FBC10E}">
      <dgm:prSet custT="1"/>
      <dgm:spPr/>
      <dgm:t>
        <a:bodyPr/>
        <a:lstStyle/>
        <a:p>
          <a:r>
            <a:rPr lang="es-CO" sz="2000" dirty="0"/>
            <a:t>Cumplimiento</a:t>
          </a:r>
        </a:p>
      </dgm:t>
    </dgm:pt>
    <dgm:pt modelId="{3D356D33-7973-45B4-9604-757551C8A62A}" type="parTrans" cxnId="{B10B44A5-533B-4980-B0A0-540A012DCA54}">
      <dgm:prSet/>
      <dgm:spPr/>
      <dgm:t>
        <a:bodyPr/>
        <a:lstStyle/>
        <a:p>
          <a:endParaRPr lang="es-CO" sz="2400"/>
        </a:p>
      </dgm:t>
    </dgm:pt>
    <dgm:pt modelId="{392DF54A-8EB2-4361-9A13-F70236CE53C1}" type="sibTrans" cxnId="{B10B44A5-533B-4980-B0A0-540A012DCA54}">
      <dgm:prSet/>
      <dgm:spPr/>
      <dgm:t>
        <a:bodyPr/>
        <a:lstStyle/>
        <a:p>
          <a:endParaRPr lang="es-CO" sz="2400"/>
        </a:p>
      </dgm:t>
    </dgm:pt>
    <dgm:pt modelId="{A9BDCBAC-43B6-4A44-81B3-641722F2CFCC}">
      <dgm:prSet custT="1"/>
      <dgm:spPr/>
      <dgm:t>
        <a:bodyPr/>
        <a:lstStyle/>
        <a:p>
          <a:r>
            <a:rPr lang="es-CO" sz="2000" dirty="0"/>
            <a:t>Percepción</a:t>
          </a:r>
        </a:p>
      </dgm:t>
    </dgm:pt>
    <dgm:pt modelId="{5ADC80E4-DCED-4EA0-A139-21635E33AD6A}" type="parTrans" cxnId="{3D38DB9A-24D6-4605-9B0F-827E7BC8810E}">
      <dgm:prSet/>
      <dgm:spPr/>
      <dgm:t>
        <a:bodyPr/>
        <a:lstStyle/>
        <a:p>
          <a:endParaRPr lang="es-CO" sz="2400"/>
        </a:p>
      </dgm:t>
    </dgm:pt>
    <dgm:pt modelId="{9A772474-B800-4E1E-A268-D60E4F366E81}" type="sibTrans" cxnId="{3D38DB9A-24D6-4605-9B0F-827E7BC8810E}">
      <dgm:prSet/>
      <dgm:spPr/>
      <dgm:t>
        <a:bodyPr/>
        <a:lstStyle/>
        <a:p>
          <a:endParaRPr lang="es-CO" sz="2400"/>
        </a:p>
      </dgm:t>
    </dgm:pt>
    <dgm:pt modelId="{92F4C34B-E407-447D-B85F-460CF3FC2D2C}">
      <dgm:prSet custT="1"/>
      <dgm:spPr/>
      <dgm:t>
        <a:bodyPr/>
        <a:lstStyle/>
        <a:p>
          <a:r>
            <a:rPr lang="es-CO" sz="2000" dirty="0"/>
            <a:t>Gestión Preventiva</a:t>
          </a:r>
        </a:p>
      </dgm:t>
    </dgm:pt>
    <dgm:pt modelId="{167A6CDA-85D9-401D-B34F-267A26FB2D0A}" type="parTrans" cxnId="{DDF8F622-A309-4A3F-BE11-623B8B62A4E3}">
      <dgm:prSet/>
      <dgm:spPr/>
      <dgm:t>
        <a:bodyPr/>
        <a:lstStyle/>
        <a:p>
          <a:endParaRPr lang="es-CO" sz="2400"/>
        </a:p>
      </dgm:t>
    </dgm:pt>
    <dgm:pt modelId="{8E92B1DE-72F4-4B1E-8ADE-9C8BAD935105}" type="sibTrans" cxnId="{DDF8F622-A309-4A3F-BE11-623B8B62A4E3}">
      <dgm:prSet/>
      <dgm:spPr/>
      <dgm:t>
        <a:bodyPr/>
        <a:lstStyle/>
        <a:p>
          <a:endParaRPr lang="es-CO" sz="2400"/>
        </a:p>
      </dgm:t>
    </dgm:pt>
    <dgm:pt modelId="{246F9855-759D-4ADA-B841-3299302A4F51}">
      <dgm:prSet custT="1"/>
      <dgm:spPr/>
      <dgm:t>
        <a:bodyPr/>
        <a:lstStyle/>
        <a:p>
          <a:r>
            <a:rPr lang="es-CO" sz="2000" dirty="0"/>
            <a:t>Cobertura</a:t>
          </a:r>
        </a:p>
      </dgm:t>
    </dgm:pt>
    <dgm:pt modelId="{E6A63A90-BC53-4E33-8525-19AE12493125}" type="parTrans" cxnId="{C061DB33-1A3E-499E-ABC4-D484F2CAAB59}">
      <dgm:prSet/>
      <dgm:spPr/>
      <dgm:t>
        <a:bodyPr/>
        <a:lstStyle/>
        <a:p>
          <a:endParaRPr lang="es-CO"/>
        </a:p>
      </dgm:t>
    </dgm:pt>
    <dgm:pt modelId="{DCCAA183-F3CC-47FA-AE6D-9A639D4CB874}" type="sibTrans" cxnId="{C061DB33-1A3E-499E-ABC4-D484F2CAAB59}">
      <dgm:prSet/>
      <dgm:spPr/>
      <dgm:t>
        <a:bodyPr/>
        <a:lstStyle/>
        <a:p>
          <a:endParaRPr lang="es-CO"/>
        </a:p>
      </dgm:t>
    </dgm:pt>
    <dgm:pt modelId="{3AC949F9-AC83-48B9-88AE-DFF4C6B36075}">
      <dgm:prSet custT="1"/>
      <dgm:spPr/>
      <dgm:t>
        <a:bodyPr/>
        <a:lstStyle/>
        <a:p>
          <a:r>
            <a:rPr lang="es-CO" sz="2000" dirty="0"/>
            <a:t>Otros resultados de interés.</a:t>
          </a:r>
        </a:p>
      </dgm:t>
    </dgm:pt>
    <dgm:pt modelId="{A9A70606-589E-4381-B968-0400DD45E11F}" type="parTrans" cxnId="{29C594AA-AD00-4922-8A96-27B43BC714F7}">
      <dgm:prSet/>
      <dgm:spPr/>
      <dgm:t>
        <a:bodyPr/>
        <a:lstStyle/>
        <a:p>
          <a:endParaRPr lang="es-CO"/>
        </a:p>
      </dgm:t>
    </dgm:pt>
    <dgm:pt modelId="{78039C7F-7D33-4630-91A2-9129CD4E63E7}" type="sibTrans" cxnId="{29C594AA-AD00-4922-8A96-27B43BC714F7}">
      <dgm:prSet/>
      <dgm:spPr/>
      <dgm:t>
        <a:bodyPr/>
        <a:lstStyle/>
        <a:p>
          <a:endParaRPr lang="es-CO"/>
        </a:p>
      </dgm:t>
    </dgm:pt>
    <dgm:pt modelId="{EE192D9F-7665-490A-A72C-267AA78B0252}">
      <dgm:prSet custT="1"/>
      <dgm:spPr/>
      <dgm:t>
        <a:bodyPr/>
        <a:lstStyle/>
        <a:p>
          <a:r>
            <a:rPr lang="es-CO" sz="2000" dirty="0"/>
            <a:t>Informes trimestrales de Integridad</a:t>
          </a:r>
        </a:p>
      </dgm:t>
    </dgm:pt>
    <dgm:pt modelId="{D6B3DCFE-8AA0-4C34-B0C1-B133D2C0C6F4}" type="parTrans" cxnId="{694B2B4F-971A-402F-8E38-EDDA5743A949}">
      <dgm:prSet/>
      <dgm:spPr/>
      <dgm:t>
        <a:bodyPr/>
        <a:lstStyle/>
        <a:p>
          <a:endParaRPr lang="es-CO"/>
        </a:p>
      </dgm:t>
    </dgm:pt>
    <dgm:pt modelId="{EB1E1E44-D438-40BD-B678-15776B223952}" type="sibTrans" cxnId="{694B2B4F-971A-402F-8E38-EDDA5743A949}">
      <dgm:prSet/>
      <dgm:spPr/>
      <dgm:t>
        <a:bodyPr/>
        <a:lstStyle/>
        <a:p>
          <a:endParaRPr lang="es-CO"/>
        </a:p>
      </dgm:t>
    </dgm:pt>
    <dgm:pt modelId="{B8D88DB1-EA17-47E6-A6A6-B2C644BB8CE8}">
      <dgm:prSet custT="1"/>
      <dgm:spPr/>
      <dgm:t>
        <a:bodyPr/>
        <a:lstStyle/>
        <a:p>
          <a:r>
            <a:rPr lang="es-CO" sz="2000" dirty="0"/>
            <a:t>Informe consolidado Programa de Integridad 2024</a:t>
          </a:r>
        </a:p>
      </dgm:t>
    </dgm:pt>
    <dgm:pt modelId="{3B97F7B3-6C7F-4300-8E4F-F279A9F07863}" type="parTrans" cxnId="{79C244A8-6822-45E7-BB73-67350DB4D984}">
      <dgm:prSet/>
      <dgm:spPr/>
      <dgm:t>
        <a:bodyPr/>
        <a:lstStyle/>
        <a:p>
          <a:endParaRPr lang="es-CO"/>
        </a:p>
      </dgm:t>
    </dgm:pt>
    <dgm:pt modelId="{E98AA02A-4837-4EE5-B16B-DD2B9F4DD8DC}" type="sibTrans" cxnId="{79C244A8-6822-45E7-BB73-67350DB4D984}">
      <dgm:prSet/>
      <dgm:spPr/>
      <dgm:t>
        <a:bodyPr/>
        <a:lstStyle/>
        <a:p>
          <a:endParaRPr lang="es-CO"/>
        </a:p>
      </dgm:t>
    </dgm:pt>
    <dgm:pt modelId="{8633D7DA-E3FC-48ED-BF7E-C39DE0980401}" type="pres">
      <dgm:prSet presAssocID="{B2965B57-60BB-4A09-8F3D-169E81184CBB}" presName="linear" presStyleCnt="0">
        <dgm:presLayoutVars>
          <dgm:animLvl val="lvl"/>
          <dgm:resizeHandles val="exact"/>
        </dgm:presLayoutVars>
      </dgm:prSet>
      <dgm:spPr/>
    </dgm:pt>
    <dgm:pt modelId="{896DE9EF-3A2C-4D1B-A5C8-66FCED0A1A23}" type="pres">
      <dgm:prSet presAssocID="{3A89AA21-360D-4E17-948A-C6893F710A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59DADD-95B8-44E6-AD62-BC31A49A0457}" type="pres">
      <dgm:prSet presAssocID="{3A89AA21-360D-4E17-948A-C6893F710A7F}" presName="childText" presStyleLbl="revTx" presStyleIdx="0" presStyleCnt="3" custScaleY="133712">
        <dgm:presLayoutVars>
          <dgm:bulletEnabled val="1"/>
        </dgm:presLayoutVars>
      </dgm:prSet>
      <dgm:spPr/>
    </dgm:pt>
    <dgm:pt modelId="{56E8C3B5-E7F8-4C37-9D24-8D229537FAE2}" type="pres">
      <dgm:prSet presAssocID="{199A4AE8-CA58-4D34-BDF2-0BFDD33064FA}" presName="parentText" presStyleLbl="node1" presStyleIdx="1" presStyleCnt="3" custLinFactNeighborX="0" custLinFactNeighborY="-8581">
        <dgm:presLayoutVars>
          <dgm:chMax val="0"/>
          <dgm:bulletEnabled val="1"/>
        </dgm:presLayoutVars>
      </dgm:prSet>
      <dgm:spPr/>
    </dgm:pt>
    <dgm:pt modelId="{C4CA9A75-A409-4895-A91F-5D7236C6AB18}" type="pres">
      <dgm:prSet presAssocID="{199A4AE8-CA58-4D34-BDF2-0BFDD33064FA}" presName="childText" presStyleLbl="revTx" presStyleIdx="1" presStyleCnt="3" custScaleY="127301" custLinFactNeighborY="12188">
        <dgm:presLayoutVars>
          <dgm:bulletEnabled val="1"/>
        </dgm:presLayoutVars>
      </dgm:prSet>
      <dgm:spPr/>
    </dgm:pt>
    <dgm:pt modelId="{ADF6D5A7-C03E-4DE7-9241-40259CF7ABD3}" type="pres">
      <dgm:prSet presAssocID="{A5C6BCC0-1989-4824-913E-A4BAE2F93844}" presName="parentText" presStyleLbl="node1" presStyleIdx="2" presStyleCnt="3" custLinFactNeighborX="0" custLinFactNeighborY="-8500">
        <dgm:presLayoutVars>
          <dgm:chMax val="0"/>
          <dgm:bulletEnabled val="1"/>
        </dgm:presLayoutVars>
      </dgm:prSet>
      <dgm:spPr/>
    </dgm:pt>
    <dgm:pt modelId="{8976844A-2FCD-4E6D-9CA9-324993C5DEC9}" type="pres">
      <dgm:prSet presAssocID="{A5C6BCC0-1989-4824-913E-A4BAE2F9384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9ABB00-5EBE-4309-8151-283A1B4E602E}" type="presOf" srcId="{F7479442-6B0B-4532-A072-6692E64318B9}" destId="{8759DADD-95B8-44E6-AD62-BC31A49A0457}" srcOrd="0" destOrd="2" presId="urn:microsoft.com/office/officeart/2005/8/layout/vList2"/>
    <dgm:cxn modelId="{096A2204-66C7-49A9-9AE0-730CB0F7043F}" type="presOf" srcId="{199A4AE8-CA58-4D34-BDF2-0BFDD33064FA}" destId="{56E8C3B5-E7F8-4C37-9D24-8D229537FAE2}" srcOrd="0" destOrd="0" presId="urn:microsoft.com/office/officeart/2005/8/layout/vList2"/>
    <dgm:cxn modelId="{9C75C107-12D6-4DD7-8816-B7B12D12C11C}" type="presOf" srcId="{8BE19738-6051-4730-A356-E8205583B685}" destId="{8759DADD-95B8-44E6-AD62-BC31A49A0457}" srcOrd="0" destOrd="0" presId="urn:microsoft.com/office/officeart/2005/8/layout/vList2"/>
    <dgm:cxn modelId="{DDF8F622-A309-4A3F-BE11-623B8B62A4E3}" srcId="{199A4AE8-CA58-4D34-BDF2-0BFDD33064FA}" destId="{92F4C34B-E407-447D-B85F-460CF3FC2D2C}" srcOrd="3" destOrd="0" parTransId="{167A6CDA-85D9-401D-B34F-267A26FB2D0A}" sibTransId="{8E92B1DE-72F4-4B1E-8ADE-9C8BAD935105}"/>
    <dgm:cxn modelId="{7ED5B830-AEC2-4A8A-B7AE-617A7049956B}" type="presOf" srcId="{246F9855-759D-4ADA-B841-3299302A4F51}" destId="{C4CA9A75-A409-4895-A91F-5D7236C6AB18}" srcOrd="0" destOrd="0" presId="urn:microsoft.com/office/officeart/2005/8/layout/vList2"/>
    <dgm:cxn modelId="{C061DB33-1A3E-499E-ABC4-D484F2CAAB59}" srcId="{199A4AE8-CA58-4D34-BDF2-0BFDD33064FA}" destId="{246F9855-759D-4ADA-B841-3299302A4F51}" srcOrd="0" destOrd="0" parTransId="{E6A63A90-BC53-4E33-8525-19AE12493125}" sibTransId="{DCCAA183-F3CC-47FA-AE6D-9A639D4CB874}"/>
    <dgm:cxn modelId="{DAEA665C-D21F-4625-8795-E462F34EBD9B}" type="presOf" srcId="{92F4C34B-E407-447D-B85F-460CF3FC2D2C}" destId="{C4CA9A75-A409-4895-A91F-5D7236C6AB18}" srcOrd="0" destOrd="3" presId="urn:microsoft.com/office/officeart/2005/8/layout/vList2"/>
    <dgm:cxn modelId="{4EC04A43-EF6A-42FE-8C7D-68129E54960D}" type="presOf" srcId="{EE192D9F-7665-490A-A72C-267AA78B0252}" destId="{8976844A-2FCD-4E6D-9CA9-324993C5DEC9}" srcOrd="0" destOrd="1" presId="urn:microsoft.com/office/officeart/2005/8/layout/vList2"/>
    <dgm:cxn modelId="{6D77AC64-2510-4BE7-9479-DD7DD34454AA}" srcId="{B2965B57-60BB-4A09-8F3D-169E81184CBB}" destId="{3A89AA21-360D-4E17-948A-C6893F710A7F}" srcOrd="0" destOrd="0" parTransId="{6CE821AF-CEB9-4BF9-B574-7EBBCDEBAD18}" sibTransId="{E796F1DE-7B74-4AC7-BC04-5E2E22646A54}"/>
    <dgm:cxn modelId="{694B2B4F-971A-402F-8E38-EDDA5743A949}" srcId="{A5C6BCC0-1989-4824-913E-A4BAE2F93844}" destId="{EE192D9F-7665-490A-A72C-267AA78B0252}" srcOrd="1" destOrd="0" parTransId="{D6B3DCFE-8AA0-4C34-B0C1-B133D2C0C6F4}" sibTransId="{EB1E1E44-D438-40BD-B678-15776B223952}"/>
    <dgm:cxn modelId="{6165BD70-5CA2-460B-9C9D-74B204222850}" srcId="{B2965B57-60BB-4A09-8F3D-169E81184CBB}" destId="{A5C6BCC0-1989-4824-913E-A4BAE2F93844}" srcOrd="2" destOrd="0" parTransId="{695EC4D2-3A1A-4CFB-A633-A5AA35516790}" sibTransId="{82524809-C6BE-40E8-92B4-536A11B0B14E}"/>
    <dgm:cxn modelId="{D481567E-202F-4B73-8227-B284165826A5}" srcId="{B2965B57-60BB-4A09-8F3D-169E81184CBB}" destId="{199A4AE8-CA58-4D34-BDF2-0BFDD33064FA}" srcOrd="1" destOrd="0" parTransId="{7DD49D16-692D-46DC-955E-B3C6E8366B3F}" sibTransId="{8BE7B175-5EE6-42C3-BA8C-6C87BCAFCDAE}"/>
    <dgm:cxn modelId="{2A246F83-E3E4-43B1-930A-B3DCA35E3703}" type="presOf" srcId="{A5C6BCC0-1989-4824-913E-A4BAE2F93844}" destId="{ADF6D5A7-C03E-4DE7-9241-40259CF7ABD3}" srcOrd="0" destOrd="0" presId="urn:microsoft.com/office/officeart/2005/8/layout/vList2"/>
    <dgm:cxn modelId="{E14B7383-B7E9-4DFB-84BC-7F6E2EA7597E}" srcId="{3A89AA21-360D-4E17-948A-C6893F710A7F}" destId="{8BE19738-6051-4730-A356-E8205583B685}" srcOrd="0" destOrd="0" parTransId="{C4AF67B5-9D75-4C4A-A471-61E6E20785E6}" sibTransId="{889ADBBF-B26A-4AF7-960E-4C22C00B3131}"/>
    <dgm:cxn modelId="{1EA2FB88-5CAF-4B93-B39C-2D40D182E62F}" type="presOf" srcId="{2CCA7200-5A94-4204-BF27-4202C5FBC10E}" destId="{C4CA9A75-A409-4895-A91F-5D7236C6AB18}" srcOrd="0" destOrd="1" presId="urn:microsoft.com/office/officeart/2005/8/layout/vList2"/>
    <dgm:cxn modelId="{3D38DB9A-24D6-4605-9B0F-827E7BC8810E}" srcId="{199A4AE8-CA58-4D34-BDF2-0BFDD33064FA}" destId="{A9BDCBAC-43B6-4A44-81B3-641722F2CFCC}" srcOrd="2" destOrd="0" parTransId="{5ADC80E4-DCED-4EA0-A139-21635E33AD6A}" sibTransId="{9A772474-B800-4E1E-A268-D60E4F366E81}"/>
    <dgm:cxn modelId="{B10B44A5-533B-4980-B0A0-540A012DCA54}" srcId="{199A4AE8-CA58-4D34-BDF2-0BFDD33064FA}" destId="{2CCA7200-5A94-4204-BF27-4202C5FBC10E}" srcOrd="1" destOrd="0" parTransId="{3D356D33-7973-45B4-9604-757551C8A62A}" sibTransId="{392DF54A-8EB2-4361-9A13-F70236CE53C1}"/>
    <dgm:cxn modelId="{79C244A8-6822-45E7-BB73-67350DB4D984}" srcId="{A5C6BCC0-1989-4824-913E-A4BAE2F93844}" destId="{B8D88DB1-EA17-47E6-A6A6-B2C644BB8CE8}" srcOrd="2" destOrd="0" parTransId="{3B97F7B3-6C7F-4300-8E4F-F279A9F07863}" sibTransId="{E98AA02A-4837-4EE5-B16B-DD2B9F4DD8DC}"/>
    <dgm:cxn modelId="{2708D2A8-ACFC-4BC4-A4BD-CAC8B33285C4}" type="presOf" srcId="{D623A7A6-CFBB-4FDD-AE95-19B700B31332}" destId="{8759DADD-95B8-44E6-AD62-BC31A49A0457}" srcOrd="0" destOrd="1" presId="urn:microsoft.com/office/officeart/2005/8/layout/vList2"/>
    <dgm:cxn modelId="{29C594AA-AD00-4922-8A96-27B43BC714F7}" srcId="{A5C6BCC0-1989-4824-913E-A4BAE2F93844}" destId="{3AC949F9-AC83-48B9-88AE-DFF4C6B36075}" srcOrd="0" destOrd="0" parTransId="{A9A70606-589E-4381-B968-0400DD45E11F}" sibTransId="{78039C7F-7D33-4630-91A2-9129CD4E63E7}"/>
    <dgm:cxn modelId="{96BE94AE-6F17-40FB-9B12-82DF485E56BD}" srcId="{3A89AA21-360D-4E17-948A-C6893F710A7F}" destId="{D623A7A6-CFBB-4FDD-AE95-19B700B31332}" srcOrd="1" destOrd="0" parTransId="{7A7F3636-7FF7-4F0F-8926-59EA37D86C27}" sibTransId="{40920F12-3872-48C5-8611-F8A21002AB04}"/>
    <dgm:cxn modelId="{D8312CBA-1750-427C-8FB0-49E093AF2E69}" type="presOf" srcId="{B2965B57-60BB-4A09-8F3D-169E81184CBB}" destId="{8633D7DA-E3FC-48ED-BF7E-C39DE0980401}" srcOrd="0" destOrd="0" presId="urn:microsoft.com/office/officeart/2005/8/layout/vList2"/>
    <dgm:cxn modelId="{979556BA-61E2-4D9B-B63C-4FFA11F0AAEF}" type="presOf" srcId="{A9BDCBAC-43B6-4A44-81B3-641722F2CFCC}" destId="{C4CA9A75-A409-4895-A91F-5D7236C6AB18}" srcOrd="0" destOrd="2" presId="urn:microsoft.com/office/officeart/2005/8/layout/vList2"/>
    <dgm:cxn modelId="{7915F5BE-E8A7-4476-8FF6-CED02314F110}" type="presOf" srcId="{3A89AA21-360D-4E17-948A-C6893F710A7F}" destId="{896DE9EF-3A2C-4D1B-A5C8-66FCED0A1A23}" srcOrd="0" destOrd="0" presId="urn:microsoft.com/office/officeart/2005/8/layout/vList2"/>
    <dgm:cxn modelId="{65E7B8C6-AA8B-447B-B4BB-8FA8F070D9FF}" srcId="{3A89AA21-360D-4E17-948A-C6893F710A7F}" destId="{F7479442-6B0B-4532-A072-6692E64318B9}" srcOrd="2" destOrd="0" parTransId="{F436CC8A-273D-416B-97BE-925A18A88D9E}" sibTransId="{62FEE028-3FFC-41E3-8718-56422601E1D0}"/>
    <dgm:cxn modelId="{EF56A1D4-7B3D-4D26-89DA-07DD3723B01B}" type="presOf" srcId="{3AC949F9-AC83-48B9-88AE-DFF4C6B36075}" destId="{8976844A-2FCD-4E6D-9CA9-324993C5DEC9}" srcOrd="0" destOrd="0" presId="urn:microsoft.com/office/officeart/2005/8/layout/vList2"/>
    <dgm:cxn modelId="{8AA5E3E7-08BA-4F5C-AF08-0AF44E44BF0C}" type="presOf" srcId="{B8D88DB1-EA17-47E6-A6A6-B2C644BB8CE8}" destId="{8976844A-2FCD-4E6D-9CA9-324993C5DEC9}" srcOrd="0" destOrd="2" presId="urn:microsoft.com/office/officeart/2005/8/layout/vList2"/>
    <dgm:cxn modelId="{BD26359B-1CC8-4D6F-BF85-E88AA44A4D90}" type="presParOf" srcId="{8633D7DA-E3FC-48ED-BF7E-C39DE0980401}" destId="{896DE9EF-3A2C-4D1B-A5C8-66FCED0A1A23}" srcOrd="0" destOrd="0" presId="urn:microsoft.com/office/officeart/2005/8/layout/vList2"/>
    <dgm:cxn modelId="{8578215E-36F9-4B15-AC5B-1C6AB6DE3E2D}" type="presParOf" srcId="{8633D7DA-E3FC-48ED-BF7E-C39DE0980401}" destId="{8759DADD-95B8-44E6-AD62-BC31A49A0457}" srcOrd="1" destOrd="0" presId="urn:microsoft.com/office/officeart/2005/8/layout/vList2"/>
    <dgm:cxn modelId="{7F2F124F-038E-4CE6-AE9D-2ECBDFB9EE93}" type="presParOf" srcId="{8633D7DA-E3FC-48ED-BF7E-C39DE0980401}" destId="{56E8C3B5-E7F8-4C37-9D24-8D229537FAE2}" srcOrd="2" destOrd="0" presId="urn:microsoft.com/office/officeart/2005/8/layout/vList2"/>
    <dgm:cxn modelId="{C6F9A7E9-337B-47C4-95C7-0BAE0A3C64ED}" type="presParOf" srcId="{8633D7DA-E3FC-48ED-BF7E-C39DE0980401}" destId="{C4CA9A75-A409-4895-A91F-5D7236C6AB18}" srcOrd="3" destOrd="0" presId="urn:microsoft.com/office/officeart/2005/8/layout/vList2"/>
    <dgm:cxn modelId="{DB9C5843-9193-4F80-99E5-E35365A03F66}" type="presParOf" srcId="{8633D7DA-E3FC-48ED-BF7E-C39DE0980401}" destId="{ADF6D5A7-C03E-4DE7-9241-40259CF7ABD3}" srcOrd="4" destOrd="0" presId="urn:microsoft.com/office/officeart/2005/8/layout/vList2"/>
    <dgm:cxn modelId="{BEB188A6-31F7-4F1F-8E18-D459B1CA8566}" type="presParOf" srcId="{8633D7DA-E3FC-48ED-BF7E-C39DE0980401}" destId="{8976844A-2FCD-4E6D-9CA9-324993C5DEC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2F64F-D889-497B-9F14-984B27FC9012}" type="doc">
      <dgm:prSet loTypeId="urn:microsoft.com/office/officeart/2005/8/layout/hierarchy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19A3E96F-2120-4E79-BE21-11AC0AF77A2E}">
      <dgm:prSet/>
      <dgm:spPr/>
      <dgm:t>
        <a:bodyPr/>
        <a:lstStyle/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SERVIDORES PÚBLICOS </a:t>
          </a:r>
        </a:p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148 </a:t>
          </a:r>
          <a:endParaRPr lang="es-CO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F2EF2036-F15D-4920-B5E6-5F81F38C69A8}" type="parTrans" cxnId="{7F6D3B02-472C-431D-809E-D816C8016F32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0698C753-80AC-451F-BB98-A05B7C099F3D}" type="sibTrans" cxnId="{7F6D3B02-472C-431D-809E-D816C8016F32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A2D3684C-D10C-46B5-8C23-CB081579C79C}">
      <dgm:prSet/>
      <dgm:spPr/>
      <dgm:t>
        <a:bodyPr/>
        <a:lstStyle/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CONTRATISTAS 205</a:t>
          </a:r>
          <a:endParaRPr lang="es-CO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4520FA2F-D490-416A-8BA4-922C17D8E180}" type="parTrans" cxnId="{E3769EF9-1D33-4B83-8D98-CF3F40BBB88F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877657EC-9325-42A8-BFDD-1994C8245EDD}" type="sibTrans" cxnId="{E3769EF9-1D33-4B83-8D98-CF3F40BBB88F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F7D24929-7F89-40A0-B8B1-F12D2FEBD691}">
      <dgm:prSet/>
      <dgm:spPr/>
      <dgm:t>
        <a:bodyPr/>
        <a:lstStyle/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TOTAL POBLACIONAL: 353</a:t>
          </a:r>
          <a:endParaRPr lang="es-CO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0FDB46F-94AB-4E11-BA55-449D1F7D989B}" type="parTrans" cxnId="{12A1161F-1C33-4E20-B261-5E98AEDF7401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EB2004C3-6BA0-44B7-9DDD-DB5E5D686DE1}" type="sibTrans" cxnId="{12A1161F-1C33-4E20-B261-5E98AEDF7401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CDEAA62D-A917-4245-93AE-B86585F101E5}">
      <dgm:prSet/>
      <dgm:spPr/>
      <dgm:t>
        <a:bodyPr/>
        <a:lstStyle/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MUESTRA ESPERADA: </a:t>
          </a:r>
        </a:p>
        <a:p>
          <a:r>
            <a:rPr lang="es-MX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200</a:t>
          </a:r>
          <a:endParaRPr lang="es-CO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7E80365-02D1-4BD2-A477-890F457FC33C}" type="parTrans" cxnId="{F7127541-76A4-44E1-A6F5-545D0FD778CD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1A108CE-1913-44F4-AFC2-0EB674CBB8F4}" type="sibTrans" cxnId="{F7127541-76A4-44E1-A6F5-545D0FD778CD}">
      <dgm:prSet/>
      <dgm:spPr/>
      <dgm:t>
        <a:bodyPr/>
        <a:lstStyle/>
        <a:p>
          <a:endParaRPr lang="es-CO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38B3F8F4-FE83-40FD-9D91-12546179A413}" type="pres">
      <dgm:prSet presAssocID="{D0A2F64F-D889-497B-9F14-984B27FC90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CCA8CA-9D6C-4F0E-84FB-3E7E73DE4256}" type="pres">
      <dgm:prSet presAssocID="{19A3E96F-2120-4E79-BE21-11AC0AF77A2E}" presName="root" presStyleCnt="0"/>
      <dgm:spPr/>
    </dgm:pt>
    <dgm:pt modelId="{FBDB0869-1C5D-4040-96FA-46348C86C7C6}" type="pres">
      <dgm:prSet presAssocID="{19A3E96F-2120-4E79-BE21-11AC0AF77A2E}" presName="rootComposite" presStyleCnt="0"/>
      <dgm:spPr/>
    </dgm:pt>
    <dgm:pt modelId="{88FA0D1D-C6DD-4CF4-8671-D2A413A62A22}" type="pres">
      <dgm:prSet presAssocID="{19A3E96F-2120-4E79-BE21-11AC0AF77A2E}" presName="rootText" presStyleLbl="node1" presStyleIdx="0" presStyleCnt="4"/>
      <dgm:spPr/>
    </dgm:pt>
    <dgm:pt modelId="{7408602E-EEEF-40CA-992D-C70DBD4F942E}" type="pres">
      <dgm:prSet presAssocID="{19A3E96F-2120-4E79-BE21-11AC0AF77A2E}" presName="rootConnector" presStyleLbl="node1" presStyleIdx="0" presStyleCnt="4"/>
      <dgm:spPr/>
    </dgm:pt>
    <dgm:pt modelId="{07C7A3D5-D47A-4235-A6C4-FC4E5E0DF520}" type="pres">
      <dgm:prSet presAssocID="{19A3E96F-2120-4E79-BE21-11AC0AF77A2E}" presName="childShape" presStyleCnt="0"/>
      <dgm:spPr/>
    </dgm:pt>
    <dgm:pt modelId="{425780DA-22B6-4B57-A4A3-16A2CA4319CD}" type="pres">
      <dgm:prSet presAssocID="{A2D3684C-D10C-46B5-8C23-CB081579C79C}" presName="root" presStyleCnt="0"/>
      <dgm:spPr/>
    </dgm:pt>
    <dgm:pt modelId="{3830E31B-ED0C-4AD0-989D-561F876CA08F}" type="pres">
      <dgm:prSet presAssocID="{A2D3684C-D10C-46B5-8C23-CB081579C79C}" presName="rootComposite" presStyleCnt="0"/>
      <dgm:spPr/>
    </dgm:pt>
    <dgm:pt modelId="{1B05B14D-8F02-4AF6-AD77-9DFAA4135CF1}" type="pres">
      <dgm:prSet presAssocID="{A2D3684C-D10C-46B5-8C23-CB081579C79C}" presName="rootText" presStyleLbl="node1" presStyleIdx="1" presStyleCnt="4"/>
      <dgm:spPr/>
    </dgm:pt>
    <dgm:pt modelId="{C89B62EB-7D27-41A7-841F-8F46F5D12FB8}" type="pres">
      <dgm:prSet presAssocID="{A2D3684C-D10C-46B5-8C23-CB081579C79C}" presName="rootConnector" presStyleLbl="node1" presStyleIdx="1" presStyleCnt="4"/>
      <dgm:spPr/>
    </dgm:pt>
    <dgm:pt modelId="{9A6E6A0B-751B-424C-9B42-57AC33CD669F}" type="pres">
      <dgm:prSet presAssocID="{A2D3684C-D10C-46B5-8C23-CB081579C79C}" presName="childShape" presStyleCnt="0"/>
      <dgm:spPr/>
    </dgm:pt>
    <dgm:pt modelId="{EBE7D5A7-D806-4D2F-836C-632421EEA0AA}" type="pres">
      <dgm:prSet presAssocID="{F7D24929-7F89-40A0-B8B1-F12D2FEBD691}" presName="root" presStyleCnt="0"/>
      <dgm:spPr/>
    </dgm:pt>
    <dgm:pt modelId="{BE3DDE4C-BA69-4126-9446-4216FE2CC0A3}" type="pres">
      <dgm:prSet presAssocID="{F7D24929-7F89-40A0-B8B1-F12D2FEBD691}" presName="rootComposite" presStyleCnt="0"/>
      <dgm:spPr/>
    </dgm:pt>
    <dgm:pt modelId="{F3424D15-6393-4408-A281-AEDD30E00BC6}" type="pres">
      <dgm:prSet presAssocID="{F7D24929-7F89-40A0-B8B1-F12D2FEBD691}" presName="rootText" presStyleLbl="node1" presStyleIdx="2" presStyleCnt="4"/>
      <dgm:spPr/>
    </dgm:pt>
    <dgm:pt modelId="{52C38CBD-CE1D-44DC-A316-96E54B4E8786}" type="pres">
      <dgm:prSet presAssocID="{F7D24929-7F89-40A0-B8B1-F12D2FEBD691}" presName="rootConnector" presStyleLbl="node1" presStyleIdx="2" presStyleCnt="4"/>
      <dgm:spPr/>
    </dgm:pt>
    <dgm:pt modelId="{3F215D9A-92B1-40C3-A76D-4B8B693602A1}" type="pres">
      <dgm:prSet presAssocID="{F7D24929-7F89-40A0-B8B1-F12D2FEBD691}" presName="childShape" presStyleCnt="0"/>
      <dgm:spPr/>
    </dgm:pt>
    <dgm:pt modelId="{B3CA6493-F165-48AF-982E-8454B6E7A1CC}" type="pres">
      <dgm:prSet presAssocID="{CDEAA62D-A917-4245-93AE-B86585F101E5}" presName="root" presStyleCnt="0"/>
      <dgm:spPr/>
    </dgm:pt>
    <dgm:pt modelId="{0D96F3DC-0693-4B03-988E-3304F052534D}" type="pres">
      <dgm:prSet presAssocID="{CDEAA62D-A917-4245-93AE-B86585F101E5}" presName="rootComposite" presStyleCnt="0"/>
      <dgm:spPr/>
    </dgm:pt>
    <dgm:pt modelId="{E7AE1990-9591-4E55-AEAD-B4D27067A5B8}" type="pres">
      <dgm:prSet presAssocID="{CDEAA62D-A917-4245-93AE-B86585F101E5}" presName="rootText" presStyleLbl="node1" presStyleIdx="3" presStyleCnt="4"/>
      <dgm:spPr/>
    </dgm:pt>
    <dgm:pt modelId="{F14E5204-8996-421F-BD65-9AD8665555D4}" type="pres">
      <dgm:prSet presAssocID="{CDEAA62D-A917-4245-93AE-B86585F101E5}" presName="rootConnector" presStyleLbl="node1" presStyleIdx="3" presStyleCnt="4"/>
      <dgm:spPr/>
    </dgm:pt>
    <dgm:pt modelId="{173A4F2D-A08A-4F27-A6D7-9806AD0C0500}" type="pres">
      <dgm:prSet presAssocID="{CDEAA62D-A917-4245-93AE-B86585F101E5}" presName="childShape" presStyleCnt="0"/>
      <dgm:spPr/>
    </dgm:pt>
  </dgm:ptLst>
  <dgm:cxnLst>
    <dgm:cxn modelId="{7F6D3B02-472C-431D-809E-D816C8016F32}" srcId="{D0A2F64F-D889-497B-9F14-984B27FC9012}" destId="{19A3E96F-2120-4E79-BE21-11AC0AF77A2E}" srcOrd="0" destOrd="0" parTransId="{F2EF2036-F15D-4920-B5E6-5F81F38C69A8}" sibTransId="{0698C753-80AC-451F-BB98-A05B7C099F3D}"/>
    <dgm:cxn modelId="{19327605-D7A2-42D1-AEF5-366ECCBB5EDF}" type="presOf" srcId="{D0A2F64F-D889-497B-9F14-984B27FC9012}" destId="{38B3F8F4-FE83-40FD-9D91-12546179A413}" srcOrd="0" destOrd="0" presId="urn:microsoft.com/office/officeart/2005/8/layout/hierarchy3"/>
    <dgm:cxn modelId="{E4B0E80C-17D5-426F-A579-61B1A513C69F}" type="presOf" srcId="{F7D24929-7F89-40A0-B8B1-F12D2FEBD691}" destId="{52C38CBD-CE1D-44DC-A316-96E54B4E8786}" srcOrd="1" destOrd="0" presId="urn:microsoft.com/office/officeart/2005/8/layout/hierarchy3"/>
    <dgm:cxn modelId="{12A1161F-1C33-4E20-B261-5E98AEDF7401}" srcId="{D0A2F64F-D889-497B-9F14-984B27FC9012}" destId="{F7D24929-7F89-40A0-B8B1-F12D2FEBD691}" srcOrd="2" destOrd="0" parTransId="{10FDB46F-94AB-4E11-BA55-449D1F7D989B}" sibTransId="{EB2004C3-6BA0-44B7-9DDD-DB5E5D686DE1}"/>
    <dgm:cxn modelId="{A1EB8A24-EE18-4809-8D06-5C7EA654CA8C}" type="presOf" srcId="{A2D3684C-D10C-46B5-8C23-CB081579C79C}" destId="{C89B62EB-7D27-41A7-841F-8F46F5D12FB8}" srcOrd="1" destOrd="0" presId="urn:microsoft.com/office/officeart/2005/8/layout/hierarchy3"/>
    <dgm:cxn modelId="{F7127541-76A4-44E1-A6F5-545D0FD778CD}" srcId="{D0A2F64F-D889-497B-9F14-984B27FC9012}" destId="{CDEAA62D-A917-4245-93AE-B86585F101E5}" srcOrd="3" destOrd="0" parTransId="{17E80365-02D1-4BD2-A477-890F457FC33C}" sibTransId="{11A108CE-1913-44F4-AFC2-0EB674CBB8F4}"/>
    <dgm:cxn modelId="{46DFFA54-317D-47F7-90B7-F85788050B7E}" type="presOf" srcId="{A2D3684C-D10C-46B5-8C23-CB081579C79C}" destId="{1B05B14D-8F02-4AF6-AD77-9DFAA4135CF1}" srcOrd="0" destOrd="0" presId="urn:microsoft.com/office/officeart/2005/8/layout/hierarchy3"/>
    <dgm:cxn modelId="{62A33BA0-DA49-4577-937D-F864C0BCD70B}" type="presOf" srcId="{19A3E96F-2120-4E79-BE21-11AC0AF77A2E}" destId="{7408602E-EEEF-40CA-992D-C70DBD4F942E}" srcOrd="1" destOrd="0" presId="urn:microsoft.com/office/officeart/2005/8/layout/hierarchy3"/>
    <dgm:cxn modelId="{CC8A70B3-68D9-4757-8DF8-9F475B59F548}" type="presOf" srcId="{19A3E96F-2120-4E79-BE21-11AC0AF77A2E}" destId="{88FA0D1D-C6DD-4CF4-8671-D2A413A62A22}" srcOrd="0" destOrd="0" presId="urn:microsoft.com/office/officeart/2005/8/layout/hierarchy3"/>
    <dgm:cxn modelId="{59FA76BE-F63F-4817-B440-EDF137E234AA}" type="presOf" srcId="{CDEAA62D-A917-4245-93AE-B86585F101E5}" destId="{F14E5204-8996-421F-BD65-9AD8665555D4}" srcOrd="1" destOrd="0" presId="urn:microsoft.com/office/officeart/2005/8/layout/hierarchy3"/>
    <dgm:cxn modelId="{43AC9DC0-437E-4C32-AB47-3F31B05CCC16}" type="presOf" srcId="{F7D24929-7F89-40A0-B8B1-F12D2FEBD691}" destId="{F3424D15-6393-4408-A281-AEDD30E00BC6}" srcOrd="0" destOrd="0" presId="urn:microsoft.com/office/officeart/2005/8/layout/hierarchy3"/>
    <dgm:cxn modelId="{E3769EF9-1D33-4B83-8D98-CF3F40BBB88F}" srcId="{D0A2F64F-D889-497B-9F14-984B27FC9012}" destId="{A2D3684C-D10C-46B5-8C23-CB081579C79C}" srcOrd="1" destOrd="0" parTransId="{4520FA2F-D490-416A-8BA4-922C17D8E180}" sibTransId="{877657EC-9325-42A8-BFDD-1994C8245EDD}"/>
    <dgm:cxn modelId="{09A117FA-572E-47D0-A6D2-9FBEC4BC5808}" type="presOf" srcId="{CDEAA62D-A917-4245-93AE-B86585F101E5}" destId="{E7AE1990-9591-4E55-AEAD-B4D27067A5B8}" srcOrd="0" destOrd="0" presId="urn:microsoft.com/office/officeart/2005/8/layout/hierarchy3"/>
    <dgm:cxn modelId="{5ECE604F-4DEC-4791-A06E-BAD571B02A9B}" type="presParOf" srcId="{38B3F8F4-FE83-40FD-9D91-12546179A413}" destId="{A1CCA8CA-9D6C-4F0E-84FB-3E7E73DE4256}" srcOrd="0" destOrd="0" presId="urn:microsoft.com/office/officeart/2005/8/layout/hierarchy3"/>
    <dgm:cxn modelId="{43C51A36-8195-44B3-BB27-9D5FE6472825}" type="presParOf" srcId="{A1CCA8CA-9D6C-4F0E-84FB-3E7E73DE4256}" destId="{FBDB0869-1C5D-4040-96FA-46348C86C7C6}" srcOrd="0" destOrd="0" presId="urn:microsoft.com/office/officeart/2005/8/layout/hierarchy3"/>
    <dgm:cxn modelId="{1513EB55-D9AA-45CD-B260-3ED4EA11CC8D}" type="presParOf" srcId="{FBDB0869-1C5D-4040-96FA-46348C86C7C6}" destId="{88FA0D1D-C6DD-4CF4-8671-D2A413A62A22}" srcOrd="0" destOrd="0" presId="urn:microsoft.com/office/officeart/2005/8/layout/hierarchy3"/>
    <dgm:cxn modelId="{627F8B7F-7CC1-45A9-80A3-C536332FDC93}" type="presParOf" srcId="{FBDB0869-1C5D-4040-96FA-46348C86C7C6}" destId="{7408602E-EEEF-40CA-992D-C70DBD4F942E}" srcOrd="1" destOrd="0" presId="urn:microsoft.com/office/officeart/2005/8/layout/hierarchy3"/>
    <dgm:cxn modelId="{A186D011-4822-45CA-A424-33D58AE3F189}" type="presParOf" srcId="{A1CCA8CA-9D6C-4F0E-84FB-3E7E73DE4256}" destId="{07C7A3D5-D47A-4235-A6C4-FC4E5E0DF520}" srcOrd="1" destOrd="0" presId="urn:microsoft.com/office/officeart/2005/8/layout/hierarchy3"/>
    <dgm:cxn modelId="{3B76ED10-5495-4909-8476-1A50EA7DB484}" type="presParOf" srcId="{38B3F8F4-FE83-40FD-9D91-12546179A413}" destId="{425780DA-22B6-4B57-A4A3-16A2CA4319CD}" srcOrd="1" destOrd="0" presId="urn:microsoft.com/office/officeart/2005/8/layout/hierarchy3"/>
    <dgm:cxn modelId="{D9A596E5-6A28-4240-BA0F-18CAD612E973}" type="presParOf" srcId="{425780DA-22B6-4B57-A4A3-16A2CA4319CD}" destId="{3830E31B-ED0C-4AD0-989D-561F876CA08F}" srcOrd="0" destOrd="0" presId="urn:microsoft.com/office/officeart/2005/8/layout/hierarchy3"/>
    <dgm:cxn modelId="{2497C976-A9C3-4DF3-A543-26DF13CA4B46}" type="presParOf" srcId="{3830E31B-ED0C-4AD0-989D-561F876CA08F}" destId="{1B05B14D-8F02-4AF6-AD77-9DFAA4135CF1}" srcOrd="0" destOrd="0" presId="urn:microsoft.com/office/officeart/2005/8/layout/hierarchy3"/>
    <dgm:cxn modelId="{3A388A59-F4CE-4759-9862-05074BF8CBC6}" type="presParOf" srcId="{3830E31B-ED0C-4AD0-989D-561F876CA08F}" destId="{C89B62EB-7D27-41A7-841F-8F46F5D12FB8}" srcOrd="1" destOrd="0" presId="urn:microsoft.com/office/officeart/2005/8/layout/hierarchy3"/>
    <dgm:cxn modelId="{BF65BA10-C55F-4259-B459-418892827B2D}" type="presParOf" srcId="{425780DA-22B6-4B57-A4A3-16A2CA4319CD}" destId="{9A6E6A0B-751B-424C-9B42-57AC33CD669F}" srcOrd="1" destOrd="0" presId="urn:microsoft.com/office/officeart/2005/8/layout/hierarchy3"/>
    <dgm:cxn modelId="{326E238B-D92A-46F9-8777-64DB92102530}" type="presParOf" srcId="{38B3F8F4-FE83-40FD-9D91-12546179A413}" destId="{EBE7D5A7-D806-4D2F-836C-632421EEA0AA}" srcOrd="2" destOrd="0" presId="urn:microsoft.com/office/officeart/2005/8/layout/hierarchy3"/>
    <dgm:cxn modelId="{E0C16241-7CCA-4CED-94D0-C838F2F59826}" type="presParOf" srcId="{EBE7D5A7-D806-4D2F-836C-632421EEA0AA}" destId="{BE3DDE4C-BA69-4126-9446-4216FE2CC0A3}" srcOrd="0" destOrd="0" presId="urn:microsoft.com/office/officeart/2005/8/layout/hierarchy3"/>
    <dgm:cxn modelId="{3C8AC27A-D635-492D-8EFF-443441DCD7EA}" type="presParOf" srcId="{BE3DDE4C-BA69-4126-9446-4216FE2CC0A3}" destId="{F3424D15-6393-4408-A281-AEDD30E00BC6}" srcOrd="0" destOrd="0" presId="urn:microsoft.com/office/officeart/2005/8/layout/hierarchy3"/>
    <dgm:cxn modelId="{A29E6821-AB8F-40A8-926F-EDD5339251FD}" type="presParOf" srcId="{BE3DDE4C-BA69-4126-9446-4216FE2CC0A3}" destId="{52C38CBD-CE1D-44DC-A316-96E54B4E8786}" srcOrd="1" destOrd="0" presId="urn:microsoft.com/office/officeart/2005/8/layout/hierarchy3"/>
    <dgm:cxn modelId="{FEA2E128-479A-400B-9DEC-C60D29ACC9BC}" type="presParOf" srcId="{EBE7D5A7-D806-4D2F-836C-632421EEA0AA}" destId="{3F215D9A-92B1-40C3-A76D-4B8B693602A1}" srcOrd="1" destOrd="0" presId="urn:microsoft.com/office/officeart/2005/8/layout/hierarchy3"/>
    <dgm:cxn modelId="{FE9F485A-0CBA-4FA5-A58C-8CC812E19178}" type="presParOf" srcId="{38B3F8F4-FE83-40FD-9D91-12546179A413}" destId="{B3CA6493-F165-48AF-982E-8454B6E7A1CC}" srcOrd="3" destOrd="0" presId="urn:microsoft.com/office/officeart/2005/8/layout/hierarchy3"/>
    <dgm:cxn modelId="{AFD76234-1F76-4FA1-9A43-5164363761CC}" type="presParOf" srcId="{B3CA6493-F165-48AF-982E-8454B6E7A1CC}" destId="{0D96F3DC-0693-4B03-988E-3304F052534D}" srcOrd="0" destOrd="0" presId="urn:microsoft.com/office/officeart/2005/8/layout/hierarchy3"/>
    <dgm:cxn modelId="{62028219-4D4C-40FC-9472-EB61F62F0105}" type="presParOf" srcId="{0D96F3DC-0693-4B03-988E-3304F052534D}" destId="{E7AE1990-9591-4E55-AEAD-B4D27067A5B8}" srcOrd="0" destOrd="0" presId="urn:microsoft.com/office/officeart/2005/8/layout/hierarchy3"/>
    <dgm:cxn modelId="{4C47699B-893D-468C-9CAB-6F31E7AC9026}" type="presParOf" srcId="{0D96F3DC-0693-4B03-988E-3304F052534D}" destId="{F14E5204-8996-421F-BD65-9AD8665555D4}" srcOrd="1" destOrd="0" presId="urn:microsoft.com/office/officeart/2005/8/layout/hierarchy3"/>
    <dgm:cxn modelId="{8F256639-B48C-4067-837A-A34D84905994}" type="presParOf" srcId="{B3CA6493-F165-48AF-982E-8454B6E7A1CC}" destId="{173A4F2D-A08A-4F27-A6D7-9806AD0C050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2F64F-D889-497B-9F14-984B27FC9012}" type="doc">
      <dgm:prSet loTypeId="urn:microsoft.com/office/officeart/2005/8/layout/defaul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19A3E96F-2120-4E79-BE21-11AC0AF77A2E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PARTICIPANTES</a:t>
          </a:r>
        </a:p>
        <a:p>
          <a:r>
            <a:rPr lang="es-CO" sz="1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27</a:t>
          </a:r>
        </a:p>
      </dgm:t>
    </dgm:pt>
    <dgm:pt modelId="{F2EF2036-F15D-4920-B5E6-5F81F38C69A8}" type="parTrans" cxnId="{7F6D3B02-472C-431D-809E-D816C8016F32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0698C753-80AC-451F-BB98-A05B7C099F3D}" type="sibTrans" cxnId="{7F6D3B02-472C-431D-809E-D816C8016F32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A2D3684C-D10C-46B5-8C23-CB081579C79C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JURADOS </a:t>
          </a:r>
        </a:p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5</a:t>
          </a:r>
          <a:endParaRPr lang="es-CO" sz="14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4520FA2F-D490-416A-8BA4-922C17D8E180}" type="parTrans" cxnId="{E3769EF9-1D33-4B83-8D98-CF3F40BBB88F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877657EC-9325-42A8-BFDD-1994C8245EDD}" type="sibTrans" cxnId="{E3769EF9-1D33-4B83-8D98-CF3F40BBB88F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F7D24929-7F89-40A0-B8B1-F12D2FEBD691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EQUIPOS</a:t>
          </a:r>
        </a:p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5</a:t>
          </a:r>
          <a:endParaRPr lang="es-CO" sz="14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0FDB46F-94AB-4E11-BA55-449D1F7D989B}" type="parTrans" cxnId="{12A1161F-1C33-4E20-B261-5E98AEDF7401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EB2004C3-6BA0-44B7-9DDD-DB5E5D686DE1}" type="sibTrans" cxnId="{12A1161F-1C33-4E20-B261-5E98AEDF7401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CDEAA62D-A917-4245-93AE-B86585F101E5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MX" sz="14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VALORES</a:t>
          </a:r>
        </a:p>
        <a:p>
          <a:endParaRPr lang="es-MX" sz="1400" b="0" i="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r>
            <a:rPr lang="es-MX" sz="11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HONESTIDAD</a:t>
          </a:r>
        </a:p>
        <a:p>
          <a:r>
            <a:rPr lang="es-MX" sz="11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DILIGENCIA</a:t>
          </a:r>
        </a:p>
        <a:p>
          <a:r>
            <a:rPr lang="es-MX" sz="11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JUSTICIA</a:t>
          </a:r>
        </a:p>
        <a:p>
          <a:r>
            <a:rPr lang="es-MX" sz="11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RESPETO</a:t>
          </a:r>
        </a:p>
        <a:p>
          <a:r>
            <a:rPr lang="es-MX" sz="1100" b="0" i="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COMPROMISO</a:t>
          </a:r>
          <a:endParaRPr lang="es-CO" sz="11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7E80365-02D1-4BD2-A477-890F457FC33C}" type="parTrans" cxnId="{F7127541-76A4-44E1-A6F5-545D0FD778CD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11A108CE-1913-44F4-AFC2-0EB674CBB8F4}" type="sibTrans" cxnId="{F7127541-76A4-44E1-A6F5-545D0FD778CD}">
      <dgm:prSet/>
      <dgm:spPr/>
      <dgm:t>
        <a:bodyPr/>
        <a:lstStyle/>
        <a:p>
          <a:endParaRPr lang="es-CO" sz="140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A6A72DFB-5ED7-482D-B442-B2DD696E0EC8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MX" sz="1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ENTIDADES:</a:t>
          </a:r>
        </a:p>
        <a:p>
          <a:endParaRPr lang="es-MX" sz="14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r>
            <a:rPr lang="es-CO" sz="1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CAJA DE VIVIENDA</a:t>
          </a:r>
        </a:p>
        <a:p>
          <a:r>
            <a:rPr lang="es-CO" sz="1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SECRETARIA DE HABITAT</a:t>
          </a:r>
        </a:p>
        <a:p>
          <a:r>
            <a:rPr lang="es-CO" sz="1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UAESP</a:t>
          </a:r>
        </a:p>
      </dgm:t>
    </dgm:pt>
    <dgm:pt modelId="{5328C7F3-1184-476A-A6AD-D9529F404AF3}" type="parTrans" cxnId="{000FDEED-FFB8-4723-B487-72F18C437FA8}">
      <dgm:prSet/>
      <dgm:spPr/>
      <dgm:t>
        <a:bodyPr/>
        <a:lstStyle/>
        <a:p>
          <a:endParaRPr lang="es-CO" sz="1400"/>
        </a:p>
      </dgm:t>
    </dgm:pt>
    <dgm:pt modelId="{FB751517-05B6-4F52-9CF6-4AD266E47F38}" type="sibTrans" cxnId="{000FDEED-FFB8-4723-B487-72F18C437FA8}">
      <dgm:prSet/>
      <dgm:spPr/>
      <dgm:t>
        <a:bodyPr/>
        <a:lstStyle/>
        <a:p>
          <a:endParaRPr lang="es-CO" sz="1400"/>
        </a:p>
      </dgm:t>
    </dgm:pt>
    <dgm:pt modelId="{3ABBF9B0-6A6F-4F51-A7F6-E2264DAEB0B2}" type="pres">
      <dgm:prSet presAssocID="{D0A2F64F-D889-497B-9F14-984B27FC9012}" presName="diagram" presStyleCnt="0">
        <dgm:presLayoutVars>
          <dgm:dir/>
          <dgm:resizeHandles val="exact"/>
        </dgm:presLayoutVars>
      </dgm:prSet>
      <dgm:spPr/>
    </dgm:pt>
    <dgm:pt modelId="{EA6222DD-2EEB-4795-8C43-1DDC244C0160}" type="pres">
      <dgm:prSet presAssocID="{19A3E96F-2120-4E79-BE21-11AC0AF77A2E}" presName="node" presStyleLbl="node1" presStyleIdx="0" presStyleCnt="5">
        <dgm:presLayoutVars>
          <dgm:bulletEnabled val="1"/>
        </dgm:presLayoutVars>
      </dgm:prSet>
      <dgm:spPr/>
    </dgm:pt>
    <dgm:pt modelId="{D3909466-7E06-45D0-8B3E-12D8500C25E4}" type="pres">
      <dgm:prSet presAssocID="{0698C753-80AC-451F-BB98-A05B7C099F3D}" presName="sibTrans" presStyleCnt="0"/>
      <dgm:spPr/>
    </dgm:pt>
    <dgm:pt modelId="{CE91395C-BC28-4582-8A1D-6561B7DB6A99}" type="pres">
      <dgm:prSet presAssocID="{A6A72DFB-5ED7-482D-B442-B2DD696E0EC8}" presName="node" presStyleLbl="node1" presStyleIdx="1" presStyleCnt="5">
        <dgm:presLayoutVars>
          <dgm:bulletEnabled val="1"/>
        </dgm:presLayoutVars>
      </dgm:prSet>
      <dgm:spPr/>
    </dgm:pt>
    <dgm:pt modelId="{042DA16F-9332-45A6-B75C-4A42C32B15B1}" type="pres">
      <dgm:prSet presAssocID="{FB751517-05B6-4F52-9CF6-4AD266E47F38}" presName="sibTrans" presStyleCnt="0"/>
      <dgm:spPr/>
    </dgm:pt>
    <dgm:pt modelId="{5A6993C9-2FBE-4A0C-A2BB-7B5C3C4E87BC}" type="pres">
      <dgm:prSet presAssocID="{A2D3684C-D10C-46B5-8C23-CB081579C79C}" presName="node" presStyleLbl="node1" presStyleIdx="2" presStyleCnt="5">
        <dgm:presLayoutVars>
          <dgm:bulletEnabled val="1"/>
        </dgm:presLayoutVars>
      </dgm:prSet>
      <dgm:spPr/>
    </dgm:pt>
    <dgm:pt modelId="{A2299075-0ACF-46D9-ADB9-E60A97FA1D0D}" type="pres">
      <dgm:prSet presAssocID="{877657EC-9325-42A8-BFDD-1994C8245EDD}" presName="sibTrans" presStyleCnt="0"/>
      <dgm:spPr/>
    </dgm:pt>
    <dgm:pt modelId="{86AC2339-735A-405E-9A93-2F415D25BC2B}" type="pres">
      <dgm:prSet presAssocID="{F7D24929-7F89-40A0-B8B1-F12D2FEBD691}" presName="node" presStyleLbl="node1" presStyleIdx="3" presStyleCnt="5">
        <dgm:presLayoutVars>
          <dgm:bulletEnabled val="1"/>
        </dgm:presLayoutVars>
      </dgm:prSet>
      <dgm:spPr/>
    </dgm:pt>
    <dgm:pt modelId="{473EE3E3-3F9A-4780-924D-9FCC46F907FE}" type="pres">
      <dgm:prSet presAssocID="{EB2004C3-6BA0-44B7-9DDD-DB5E5D686DE1}" presName="sibTrans" presStyleCnt="0"/>
      <dgm:spPr/>
    </dgm:pt>
    <dgm:pt modelId="{76E314E1-57AD-4994-AD50-D31F153B2F72}" type="pres">
      <dgm:prSet presAssocID="{CDEAA62D-A917-4245-93AE-B86585F101E5}" presName="node" presStyleLbl="node1" presStyleIdx="4" presStyleCnt="5">
        <dgm:presLayoutVars>
          <dgm:bulletEnabled val="1"/>
        </dgm:presLayoutVars>
      </dgm:prSet>
      <dgm:spPr/>
    </dgm:pt>
  </dgm:ptLst>
  <dgm:cxnLst>
    <dgm:cxn modelId="{7F6D3B02-472C-431D-809E-D816C8016F32}" srcId="{D0A2F64F-D889-497B-9F14-984B27FC9012}" destId="{19A3E96F-2120-4E79-BE21-11AC0AF77A2E}" srcOrd="0" destOrd="0" parTransId="{F2EF2036-F15D-4920-B5E6-5F81F38C69A8}" sibTransId="{0698C753-80AC-451F-BB98-A05B7C099F3D}"/>
    <dgm:cxn modelId="{3BD0450D-7A9F-48C6-BF9C-DE6691F325FE}" type="presOf" srcId="{A2D3684C-D10C-46B5-8C23-CB081579C79C}" destId="{5A6993C9-2FBE-4A0C-A2BB-7B5C3C4E87BC}" srcOrd="0" destOrd="0" presId="urn:microsoft.com/office/officeart/2005/8/layout/default"/>
    <dgm:cxn modelId="{12A1161F-1C33-4E20-B261-5E98AEDF7401}" srcId="{D0A2F64F-D889-497B-9F14-984B27FC9012}" destId="{F7D24929-7F89-40A0-B8B1-F12D2FEBD691}" srcOrd="3" destOrd="0" parTransId="{10FDB46F-94AB-4E11-BA55-449D1F7D989B}" sibTransId="{EB2004C3-6BA0-44B7-9DDD-DB5E5D686DE1}"/>
    <dgm:cxn modelId="{CA916227-B4BB-48D3-951E-553EFD3E8903}" type="presOf" srcId="{19A3E96F-2120-4E79-BE21-11AC0AF77A2E}" destId="{EA6222DD-2EEB-4795-8C43-1DDC244C0160}" srcOrd="0" destOrd="0" presId="urn:microsoft.com/office/officeart/2005/8/layout/default"/>
    <dgm:cxn modelId="{F7127541-76A4-44E1-A6F5-545D0FD778CD}" srcId="{D0A2F64F-D889-497B-9F14-984B27FC9012}" destId="{CDEAA62D-A917-4245-93AE-B86585F101E5}" srcOrd="4" destOrd="0" parTransId="{17E80365-02D1-4BD2-A477-890F457FC33C}" sibTransId="{11A108CE-1913-44F4-AFC2-0EB674CBB8F4}"/>
    <dgm:cxn modelId="{3C9DCE75-043F-4D44-AC6B-618D762811B0}" type="presOf" srcId="{D0A2F64F-D889-497B-9F14-984B27FC9012}" destId="{3ABBF9B0-6A6F-4F51-A7F6-E2264DAEB0B2}" srcOrd="0" destOrd="0" presId="urn:microsoft.com/office/officeart/2005/8/layout/default"/>
    <dgm:cxn modelId="{7350365A-F28F-49C9-8CB4-62AE2EAF3702}" type="presOf" srcId="{F7D24929-7F89-40A0-B8B1-F12D2FEBD691}" destId="{86AC2339-735A-405E-9A93-2F415D25BC2B}" srcOrd="0" destOrd="0" presId="urn:microsoft.com/office/officeart/2005/8/layout/default"/>
    <dgm:cxn modelId="{535F4BAB-7FF3-49B8-BBE6-4C1DF7F662C5}" type="presOf" srcId="{A6A72DFB-5ED7-482D-B442-B2DD696E0EC8}" destId="{CE91395C-BC28-4582-8A1D-6561B7DB6A99}" srcOrd="0" destOrd="0" presId="urn:microsoft.com/office/officeart/2005/8/layout/default"/>
    <dgm:cxn modelId="{EC4488D8-527F-4BA6-9D71-2DC2869A1ACA}" type="presOf" srcId="{CDEAA62D-A917-4245-93AE-B86585F101E5}" destId="{76E314E1-57AD-4994-AD50-D31F153B2F72}" srcOrd="0" destOrd="0" presId="urn:microsoft.com/office/officeart/2005/8/layout/default"/>
    <dgm:cxn modelId="{000FDEED-FFB8-4723-B487-72F18C437FA8}" srcId="{D0A2F64F-D889-497B-9F14-984B27FC9012}" destId="{A6A72DFB-5ED7-482D-B442-B2DD696E0EC8}" srcOrd="1" destOrd="0" parTransId="{5328C7F3-1184-476A-A6AD-D9529F404AF3}" sibTransId="{FB751517-05B6-4F52-9CF6-4AD266E47F38}"/>
    <dgm:cxn modelId="{E3769EF9-1D33-4B83-8D98-CF3F40BBB88F}" srcId="{D0A2F64F-D889-497B-9F14-984B27FC9012}" destId="{A2D3684C-D10C-46B5-8C23-CB081579C79C}" srcOrd="2" destOrd="0" parTransId="{4520FA2F-D490-416A-8BA4-922C17D8E180}" sibTransId="{877657EC-9325-42A8-BFDD-1994C8245EDD}"/>
    <dgm:cxn modelId="{982A30FF-70F0-49AB-A74A-EAF2E1519588}" type="presParOf" srcId="{3ABBF9B0-6A6F-4F51-A7F6-E2264DAEB0B2}" destId="{EA6222DD-2EEB-4795-8C43-1DDC244C0160}" srcOrd="0" destOrd="0" presId="urn:microsoft.com/office/officeart/2005/8/layout/default"/>
    <dgm:cxn modelId="{47550AAF-9D56-4B43-9454-45B960F4EA9E}" type="presParOf" srcId="{3ABBF9B0-6A6F-4F51-A7F6-E2264DAEB0B2}" destId="{D3909466-7E06-45D0-8B3E-12D8500C25E4}" srcOrd="1" destOrd="0" presId="urn:microsoft.com/office/officeart/2005/8/layout/default"/>
    <dgm:cxn modelId="{ED250CF7-F1EB-4400-8ED5-3F218DC91B37}" type="presParOf" srcId="{3ABBF9B0-6A6F-4F51-A7F6-E2264DAEB0B2}" destId="{CE91395C-BC28-4582-8A1D-6561B7DB6A99}" srcOrd="2" destOrd="0" presId="urn:microsoft.com/office/officeart/2005/8/layout/default"/>
    <dgm:cxn modelId="{18C9AFC8-703E-4D27-B7C1-3A8EF6FF144F}" type="presParOf" srcId="{3ABBF9B0-6A6F-4F51-A7F6-E2264DAEB0B2}" destId="{042DA16F-9332-45A6-B75C-4A42C32B15B1}" srcOrd="3" destOrd="0" presId="urn:microsoft.com/office/officeart/2005/8/layout/default"/>
    <dgm:cxn modelId="{A6ACAC70-2881-4BA3-A0B6-193624C63F4E}" type="presParOf" srcId="{3ABBF9B0-6A6F-4F51-A7F6-E2264DAEB0B2}" destId="{5A6993C9-2FBE-4A0C-A2BB-7B5C3C4E87BC}" srcOrd="4" destOrd="0" presId="urn:microsoft.com/office/officeart/2005/8/layout/default"/>
    <dgm:cxn modelId="{9AA396AA-B6E1-4A77-B83E-8D43E32CC1C0}" type="presParOf" srcId="{3ABBF9B0-6A6F-4F51-A7F6-E2264DAEB0B2}" destId="{A2299075-0ACF-46D9-ADB9-E60A97FA1D0D}" srcOrd="5" destOrd="0" presId="urn:microsoft.com/office/officeart/2005/8/layout/default"/>
    <dgm:cxn modelId="{8AB8DF76-B245-481D-8795-905F31FF4689}" type="presParOf" srcId="{3ABBF9B0-6A6F-4F51-A7F6-E2264DAEB0B2}" destId="{86AC2339-735A-405E-9A93-2F415D25BC2B}" srcOrd="6" destOrd="0" presId="urn:microsoft.com/office/officeart/2005/8/layout/default"/>
    <dgm:cxn modelId="{F2A82AF7-E61D-4A67-965D-1F177DC1D0B6}" type="presParOf" srcId="{3ABBF9B0-6A6F-4F51-A7F6-E2264DAEB0B2}" destId="{473EE3E3-3F9A-4780-924D-9FCC46F907FE}" srcOrd="7" destOrd="0" presId="urn:microsoft.com/office/officeart/2005/8/layout/default"/>
    <dgm:cxn modelId="{64F9BCBD-F322-4690-AC0D-E6C198C8EADA}" type="presParOf" srcId="{3ABBF9B0-6A6F-4F51-A7F6-E2264DAEB0B2}" destId="{76E314E1-57AD-4994-AD50-D31F153B2F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A2B7F-16C0-48B5-A123-0390FACBA620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B879F7FE-94CA-4413-BD6C-07A89712C475}">
      <dgm:prSet/>
      <dgm:spPr/>
      <dgm:t>
        <a:bodyPr/>
        <a:lstStyle/>
        <a:p>
          <a:r>
            <a:rPr lang="es-MX" b="0" i="0" dirty="0">
              <a:solidFill>
                <a:schemeClr val="tx1"/>
              </a:solidFill>
            </a:rPr>
            <a:t>Compromiso para todas las actividades.</a:t>
          </a:r>
          <a:endParaRPr lang="es-CO" dirty="0">
            <a:solidFill>
              <a:schemeClr val="tx1"/>
            </a:solidFill>
          </a:endParaRPr>
        </a:p>
      </dgm:t>
    </dgm:pt>
    <dgm:pt modelId="{01E0937E-1265-43D9-BD3A-9EA6954DE076}" type="parTrans" cxnId="{858EBFA7-20AD-4656-9AC0-100AD0DEB61E}">
      <dgm:prSet/>
      <dgm:spPr/>
      <dgm:t>
        <a:bodyPr/>
        <a:lstStyle/>
        <a:p>
          <a:endParaRPr lang="es-CO"/>
        </a:p>
      </dgm:t>
    </dgm:pt>
    <dgm:pt modelId="{06FAE3D0-6970-401C-BB97-0F4EA726CC59}" type="sibTrans" cxnId="{858EBFA7-20AD-4656-9AC0-100AD0DEB61E}">
      <dgm:prSet/>
      <dgm:spPr/>
      <dgm:t>
        <a:bodyPr/>
        <a:lstStyle/>
        <a:p>
          <a:endParaRPr lang="es-CO"/>
        </a:p>
      </dgm:t>
    </dgm:pt>
    <dgm:pt modelId="{6E0D1F60-22B5-412D-A3C6-EC3C2C6E0627}">
      <dgm:prSet/>
      <dgm:spPr/>
      <dgm:t>
        <a:bodyPr/>
        <a:lstStyle/>
        <a:p>
          <a:r>
            <a:rPr lang="es-MX" b="0" i="0" dirty="0"/>
            <a:t>Seguir los procedimientos.</a:t>
          </a:r>
          <a:endParaRPr lang="es-CO" dirty="0"/>
        </a:p>
      </dgm:t>
    </dgm:pt>
    <dgm:pt modelId="{529A8862-A023-432D-8DEA-56D83D08EE9C}" type="parTrans" cxnId="{D6F794D3-8952-4A76-A6C7-FF9DF7231613}">
      <dgm:prSet/>
      <dgm:spPr/>
      <dgm:t>
        <a:bodyPr/>
        <a:lstStyle/>
        <a:p>
          <a:endParaRPr lang="es-CO"/>
        </a:p>
      </dgm:t>
    </dgm:pt>
    <dgm:pt modelId="{683F5174-7579-429A-8A12-3788FEE13C12}" type="sibTrans" cxnId="{D6F794D3-8952-4A76-A6C7-FF9DF7231613}">
      <dgm:prSet/>
      <dgm:spPr/>
      <dgm:t>
        <a:bodyPr/>
        <a:lstStyle/>
        <a:p>
          <a:endParaRPr lang="es-CO"/>
        </a:p>
      </dgm:t>
    </dgm:pt>
    <dgm:pt modelId="{AA35A22F-D6E7-4BC5-AEDE-12424023B6E9}">
      <dgm:prSet/>
      <dgm:spPr/>
      <dgm:t>
        <a:bodyPr/>
        <a:lstStyle/>
        <a:p>
          <a:r>
            <a:rPr lang="es-MX" b="0" i="0" dirty="0"/>
            <a:t>Lineamientos claros – Comunicación asertiva.</a:t>
          </a:r>
          <a:endParaRPr lang="es-CO" dirty="0"/>
        </a:p>
      </dgm:t>
    </dgm:pt>
    <dgm:pt modelId="{2C6C3BD9-622E-4601-B4B5-90B269697393}" type="parTrans" cxnId="{32B3CC54-ACD0-48D8-8DA2-20AA980C86A9}">
      <dgm:prSet/>
      <dgm:spPr/>
      <dgm:t>
        <a:bodyPr/>
        <a:lstStyle/>
        <a:p>
          <a:endParaRPr lang="es-CO"/>
        </a:p>
      </dgm:t>
    </dgm:pt>
    <dgm:pt modelId="{6CFDB665-933C-4842-B648-C7D4BDEAB8A8}" type="sibTrans" cxnId="{32B3CC54-ACD0-48D8-8DA2-20AA980C86A9}">
      <dgm:prSet/>
      <dgm:spPr/>
      <dgm:t>
        <a:bodyPr/>
        <a:lstStyle/>
        <a:p>
          <a:endParaRPr lang="es-CO"/>
        </a:p>
      </dgm:t>
    </dgm:pt>
    <dgm:pt modelId="{0C73C217-C5FF-4812-A30F-304764C9F760}">
      <dgm:prSet/>
      <dgm:spPr/>
      <dgm:t>
        <a:bodyPr/>
        <a:lstStyle/>
        <a:p>
          <a:r>
            <a:rPr lang="es-MX" b="0" i="0" dirty="0"/>
            <a:t>Optimizar el tiempo en el trabajo.</a:t>
          </a:r>
          <a:endParaRPr lang="es-CO" dirty="0"/>
        </a:p>
      </dgm:t>
    </dgm:pt>
    <dgm:pt modelId="{12FA0309-607C-4DB0-9C2C-BFB0A2B08AF9}" type="parTrans" cxnId="{8C5DB4CB-C22E-4C73-A090-A30B7AD41064}">
      <dgm:prSet/>
      <dgm:spPr/>
      <dgm:t>
        <a:bodyPr/>
        <a:lstStyle/>
        <a:p>
          <a:endParaRPr lang="es-CO"/>
        </a:p>
      </dgm:t>
    </dgm:pt>
    <dgm:pt modelId="{71736DC5-8D51-4A16-8BD0-28C3CE5F0278}" type="sibTrans" cxnId="{8C5DB4CB-C22E-4C73-A090-A30B7AD41064}">
      <dgm:prSet/>
      <dgm:spPr/>
      <dgm:t>
        <a:bodyPr/>
        <a:lstStyle/>
        <a:p>
          <a:endParaRPr lang="es-CO"/>
        </a:p>
      </dgm:t>
    </dgm:pt>
    <dgm:pt modelId="{4ED626DD-D8D2-457B-BF72-A175E4C2E519}">
      <dgm:prSet/>
      <dgm:spPr/>
      <dgm:t>
        <a:bodyPr/>
        <a:lstStyle/>
        <a:p>
          <a:r>
            <a:rPr lang="es-MX" b="0" i="0" dirty="0"/>
            <a:t>Respetar la diversidad.</a:t>
          </a:r>
          <a:endParaRPr lang="es-CO" dirty="0"/>
        </a:p>
      </dgm:t>
    </dgm:pt>
    <dgm:pt modelId="{80F734E1-2EB2-421B-A21B-37337B903410}" type="parTrans" cxnId="{B4C36F26-215C-4F46-B815-7F0043FDE63E}">
      <dgm:prSet/>
      <dgm:spPr/>
      <dgm:t>
        <a:bodyPr/>
        <a:lstStyle/>
        <a:p>
          <a:endParaRPr lang="es-CO"/>
        </a:p>
      </dgm:t>
    </dgm:pt>
    <dgm:pt modelId="{CD6B3D60-8065-49C4-86FD-837EA5B9E9EB}" type="sibTrans" cxnId="{B4C36F26-215C-4F46-B815-7F0043FDE63E}">
      <dgm:prSet/>
      <dgm:spPr/>
      <dgm:t>
        <a:bodyPr/>
        <a:lstStyle/>
        <a:p>
          <a:endParaRPr lang="es-CO"/>
        </a:p>
      </dgm:t>
    </dgm:pt>
    <dgm:pt modelId="{035EF5EB-1EBA-4665-A1AB-14BA5FDA5DDA}">
      <dgm:prSet/>
      <dgm:spPr/>
      <dgm:t>
        <a:bodyPr/>
        <a:lstStyle/>
        <a:p>
          <a:r>
            <a:rPr lang="es-MX" b="0" i="0" dirty="0"/>
            <a:t>Toma de decisiones conforme a la normativa vigente.</a:t>
          </a:r>
          <a:endParaRPr lang="es-CO" dirty="0"/>
        </a:p>
      </dgm:t>
    </dgm:pt>
    <dgm:pt modelId="{82229E24-AD54-42F9-B2A1-B4CA3A5D0CE9}" type="parTrans" cxnId="{CCD1FFE2-BFF5-41BE-B8CC-DF21923D7B7C}">
      <dgm:prSet/>
      <dgm:spPr/>
      <dgm:t>
        <a:bodyPr/>
        <a:lstStyle/>
        <a:p>
          <a:endParaRPr lang="es-CO"/>
        </a:p>
      </dgm:t>
    </dgm:pt>
    <dgm:pt modelId="{3B3B80CA-ABAB-4570-9616-72134314618F}" type="sibTrans" cxnId="{CCD1FFE2-BFF5-41BE-B8CC-DF21923D7B7C}">
      <dgm:prSet/>
      <dgm:spPr/>
      <dgm:t>
        <a:bodyPr/>
        <a:lstStyle/>
        <a:p>
          <a:endParaRPr lang="es-CO"/>
        </a:p>
      </dgm:t>
    </dgm:pt>
    <dgm:pt modelId="{FFD0D434-F72D-4A5F-B2AF-716A071BE33F}">
      <dgm:prSet/>
      <dgm:spPr/>
      <dgm:t>
        <a:bodyPr/>
        <a:lstStyle/>
        <a:p>
          <a:r>
            <a:rPr lang="es-MX" b="0" i="0" dirty="0"/>
            <a:t>Participación de las directivas en temas de integridad.</a:t>
          </a:r>
          <a:endParaRPr lang="es-CO" dirty="0"/>
        </a:p>
      </dgm:t>
    </dgm:pt>
    <dgm:pt modelId="{275CEE3D-4AED-4ED5-A02F-4F795DA485CC}" type="parTrans" cxnId="{A210703E-07FE-4CB0-8B8A-A20F12E3E8A7}">
      <dgm:prSet/>
      <dgm:spPr/>
      <dgm:t>
        <a:bodyPr/>
        <a:lstStyle/>
        <a:p>
          <a:endParaRPr lang="es-CO"/>
        </a:p>
      </dgm:t>
    </dgm:pt>
    <dgm:pt modelId="{13C4D5C1-5970-499B-B2F1-D49E6DC475F5}" type="sibTrans" cxnId="{A210703E-07FE-4CB0-8B8A-A20F12E3E8A7}">
      <dgm:prSet/>
      <dgm:spPr/>
      <dgm:t>
        <a:bodyPr/>
        <a:lstStyle/>
        <a:p>
          <a:endParaRPr lang="es-CO"/>
        </a:p>
      </dgm:t>
    </dgm:pt>
    <dgm:pt modelId="{B7BE4F89-0FEE-4231-9CE7-2403AA7FBEDD}">
      <dgm:prSet/>
      <dgm:spPr/>
      <dgm:t>
        <a:bodyPr/>
        <a:lstStyle/>
        <a:p>
          <a:endParaRPr lang="es-ES"/>
        </a:p>
      </dgm:t>
    </dgm:pt>
    <dgm:pt modelId="{3F57BDFC-8ED2-4CFF-885C-D20AEF47E02A}" type="parTrans" cxnId="{20AD6AEE-A47C-48ED-A11F-26A50E90722A}">
      <dgm:prSet/>
      <dgm:spPr/>
      <dgm:t>
        <a:bodyPr/>
        <a:lstStyle/>
        <a:p>
          <a:endParaRPr lang="es-CO"/>
        </a:p>
      </dgm:t>
    </dgm:pt>
    <dgm:pt modelId="{AAD3ECB4-822C-4E45-9424-91431A5879A9}" type="sibTrans" cxnId="{20AD6AEE-A47C-48ED-A11F-26A50E90722A}">
      <dgm:prSet/>
      <dgm:spPr/>
      <dgm:t>
        <a:bodyPr/>
        <a:lstStyle/>
        <a:p>
          <a:endParaRPr lang="es-CO"/>
        </a:p>
      </dgm:t>
    </dgm:pt>
    <dgm:pt modelId="{B13CF239-FCE1-4DB0-A32A-A56B4105AC72}">
      <dgm:prSet/>
      <dgm:spPr/>
      <dgm:t>
        <a:bodyPr/>
        <a:lstStyle/>
        <a:p>
          <a:endParaRPr lang="es-ES"/>
        </a:p>
      </dgm:t>
    </dgm:pt>
    <dgm:pt modelId="{95A0DFAA-518C-4AEC-8F43-7A3773C18DB3}" type="parTrans" cxnId="{62BABE3F-C631-497C-9A1D-31CE2C4A5A45}">
      <dgm:prSet/>
      <dgm:spPr/>
      <dgm:t>
        <a:bodyPr/>
        <a:lstStyle/>
        <a:p>
          <a:endParaRPr lang="es-CO"/>
        </a:p>
      </dgm:t>
    </dgm:pt>
    <dgm:pt modelId="{D4764C64-209D-42FF-8177-F580E9179DCC}" type="sibTrans" cxnId="{62BABE3F-C631-497C-9A1D-31CE2C4A5A45}">
      <dgm:prSet/>
      <dgm:spPr/>
      <dgm:t>
        <a:bodyPr/>
        <a:lstStyle/>
        <a:p>
          <a:endParaRPr lang="es-CO"/>
        </a:p>
      </dgm:t>
    </dgm:pt>
    <dgm:pt modelId="{ED798280-7ACB-4E23-A517-CB7ED0A9A66C}">
      <dgm:prSet/>
      <dgm:spPr/>
      <dgm:t>
        <a:bodyPr/>
        <a:lstStyle/>
        <a:p>
          <a:endParaRPr lang="es-ES"/>
        </a:p>
      </dgm:t>
    </dgm:pt>
    <dgm:pt modelId="{79B72372-D28E-40FB-8481-0277333EEAC3}" type="parTrans" cxnId="{A0677A77-02A1-4CF3-8C1E-C62B8B5F107A}">
      <dgm:prSet/>
      <dgm:spPr/>
      <dgm:t>
        <a:bodyPr/>
        <a:lstStyle/>
        <a:p>
          <a:endParaRPr lang="es-CO"/>
        </a:p>
      </dgm:t>
    </dgm:pt>
    <dgm:pt modelId="{8D479E6A-3E01-4E43-AB05-BB09C8C88B3A}" type="sibTrans" cxnId="{A0677A77-02A1-4CF3-8C1E-C62B8B5F107A}">
      <dgm:prSet/>
      <dgm:spPr/>
      <dgm:t>
        <a:bodyPr/>
        <a:lstStyle/>
        <a:p>
          <a:endParaRPr lang="es-CO"/>
        </a:p>
      </dgm:t>
    </dgm:pt>
    <dgm:pt modelId="{BF1B0FAE-A07D-4C38-BE74-A3E7CF6AE3FA}">
      <dgm:prSet/>
      <dgm:spPr/>
      <dgm:t>
        <a:bodyPr/>
        <a:lstStyle/>
        <a:p>
          <a:endParaRPr lang="es-ES"/>
        </a:p>
      </dgm:t>
    </dgm:pt>
    <dgm:pt modelId="{1D4AF7F9-4311-47D1-939A-97C53DABC551}" type="parTrans" cxnId="{43AE10AF-59C4-4171-9D19-53FD22776798}">
      <dgm:prSet/>
      <dgm:spPr/>
      <dgm:t>
        <a:bodyPr/>
        <a:lstStyle/>
        <a:p>
          <a:endParaRPr lang="es-CO"/>
        </a:p>
      </dgm:t>
    </dgm:pt>
    <dgm:pt modelId="{49CCD45E-6C93-45BF-B78E-C5D707D9DFAE}" type="sibTrans" cxnId="{43AE10AF-59C4-4171-9D19-53FD22776798}">
      <dgm:prSet/>
      <dgm:spPr/>
      <dgm:t>
        <a:bodyPr/>
        <a:lstStyle/>
        <a:p>
          <a:endParaRPr lang="es-CO"/>
        </a:p>
      </dgm:t>
    </dgm:pt>
    <dgm:pt modelId="{CF158ADF-DA96-4EBD-8AFA-763D1DB25172}" type="pres">
      <dgm:prSet presAssocID="{BEFA2B7F-16C0-48B5-A123-0390FACBA620}" presName="Name0" presStyleCnt="0">
        <dgm:presLayoutVars>
          <dgm:chMax val="7"/>
          <dgm:chPref val="7"/>
          <dgm:dir/>
        </dgm:presLayoutVars>
      </dgm:prSet>
      <dgm:spPr/>
    </dgm:pt>
    <dgm:pt modelId="{ABED3092-1B45-40C4-8757-D96265591D2B}" type="pres">
      <dgm:prSet presAssocID="{BEFA2B7F-16C0-48B5-A123-0390FACBA620}" presName="Name1" presStyleCnt="0"/>
      <dgm:spPr/>
    </dgm:pt>
    <dgm:pt modelId="{170F2BF4-95B4-4C49-8E65-539577C5A930}" type="pres">
      <dgm:prSet presAssocID="{BEFA2B7F-16C0-48B5-A123-0390FACBA620}" presName="cycle" presStyleCnt="0"/>
      <dgm:spPr/>
    </dgm:pt>
    <dgm:pt modelId="{24843A59-91EA-4BAA-9477-1AD84D9C5B40}" type="pres">
      <dgm:prSet presAssocID="{BEFA2B7F-16C0-48B5-A123-0390FACBA620}" presName="srcNode" presStyleLbl="node1" presStyleIdx="0" presStyleCnt="7"/>
      <dgm:spPr/>
    </dgm:pt>
    <dgm:pt modelId="{7AD8FCB5-11EF-4957-A5D3-2825DFC48629}" type="pres">
      <dgm:prSet presAssocID="{BEFA2B7F-16C0-48B5-A123-0390FACBA620}" presName="conn" presStyleLbl="parChTrans1D2" presStyleIdx="0" presStyleCnt="1"/>
      <dgm:spPr/>
    </dgm:pt>
    <dgm:pt modelId="{28564271-091F-4550-A0BA-07E8B0670544}" type="pres">
      <dgm:prSet presAssocID="{BEFA2B7F-16C0-48B5-A123-0390FACBA620}" presName="extraNode" presStyleLbl="node1" presStyleIdx="0" presStyleCnt="7"/>
      <dgm:spPr/>
    </dgm:pt>
    <dgm:pt modelId="{89E5EEAD-D0B7-428F-BD6A-8D595591D158}" type="pres">
      <dgm:prSet presAssocID="{BEFA2B7F-16C0-48B5-A123-0390FACBA620}" presName="dstNode" presStyleLbl="node1" presStyleIdx="0" presStyleCnt="7"/>
      <dgm:spPr/>
    </dgm:pt>
    <dgm:pt modelId="{EAB05F64-5B3E-4D9E-8AA2-64DF1474ABD5}" type="pres">
      <dgm:prSet presAssocID="{B879F7FE-94CA-4413-BD6C-07A89712C475}" presName="text_1" presStyleLbl="node1" presStyleIdx="0" presStyleCnt="7">
        <dgm:presLayoutVars>
          <dgm:bulletEnabled val="1"/>
        </dgm:presLayoutVars>
      </dgm:prSet>
      <dgm:spPr/>
    </dgm:pt>
    <dgm:pt modelId="{4832BA01-66AA-4EA2-ACFD-4D4A568D22C7}" type="pres">
      <dgm:prSet presAssocID="{B879F7FE-94CA-4413-BD6C-07A89712C475}" presName="accent_1" presStyleCnt="0"/>
      <dgm:spPr/>
    </dgm:pt>
    <dgm:pt modelId="{4FE8B15F-EAFD-4671-9065-D10DC0D8930E}" type="pres">
      <dgm:prSet presAssocID="{B879F7FE-94CA-4413-BD6C-07A89712C475}" presName="accentRepeatNode" presStyleLbl="solidFgAcc1" presStyleIdx="0" presStyleCnt="7"/>
      <dgm:spPr/>
    </dgm:pt>
    <dgm:pt modelId="{A9757B70-4181-40AC-9710-577301177E16}" type="pres">
      <dgm:prSet presAssocID="{6E0D1F60-22B5-412D-A3C6-EC3C2C6E0627}" presName="text_2" presStyleLbl="node1" presStyleIdx="1" presStyleCnt="7">
        <dgm:presLayoutVars>
          <dgm:bulletEnabled val="1"/>
        </dgm:presLayoutVars>
      </dgm:prSet>
      <dgm:spPr/>
    </dgm:pt>
    <dgm:pt modelId="{3D6A881F-C68B-4CAF-A2D5-7C0B01021A97}" type="pres">
      <dgm:prSet presAssocID="{6E0D1F60-22B5-412D-A3C6-EC3C2C6E0627}" presName="accent_2" presStyleCnt="0"/>
      <dgm:spPr/>
    </dgm:pt>
    <dgm:pt modelId="{E85D1E93-2525-413F-9425-738E862FBCAE}" type="pres">
      <dgm:prSet presAssocID="{6E0D1F60-22B5-412D-A3C6-EC3C2C6E0627}" presName="accentRepeatNode" presStyleLbl="solidFgAcc1" presStyleIdx="1" presStyleCnt="7"/>
      <dgm:spPr/>
    </dgm:pt>
    <dgm:pt modelId="{12F73E88-66E5-449A-809C-09217D101F66}" type="pres">
      <dgm:prSet presAssocID="{AA35A22F-D6E7-4BC5-AEDE-12424023B6E9}" presName="text_3" presStyleLbl="node1" presStyleIdx="2" presStyleCnt="7">
        <dgm:presLayoutVars>
          <dgm:bulletEnabled val="1"/>
        </dgm:presLayoutVars>
      </dgm:prSet>
      <dgm:spPr/>
    </dgm:pt>
    <dgm:pt modelId="{C85831E1-8A2F-4B37-83DE-981F9A34AF36}" type="pres">
      <dgm:prSet presAssocID="{AA35A22F-D6E7-4BC5-AEDE-12424023B6E9}" presName="accent_3" presStyleCnt="0"/>
      <dgm:spPr/>
    </dgm:pt>
    <dgm:pt modelId="{A6C55420-DFE5-467D-B421-8B566E035E75}" type="pres">
      <dgm:prSet presAssocID="{AA35A22F-D6E7-4BC5-AEDE-12424023B6E9}" presName="accentRepeatNode" presStyleLbl="solidFgAcc1" presStyleIdx="2" presStyleCnt="7"/>
      <dgm:spPr/>
    </dgm:pt>
    <dgm:pt modelId="{1B669A8D-A90A-4A9F-90D3-777AE75E1F32}" type="pres">
      <dgm:prSet presAssocID="{0C73C217-C5FF-4812-A30F-304764C9F760}" presName="text_4" presStyleLbl="node1" presStyleIdx="3" presStyleCnt="7">
        <dgm:presLayoutVars>
          <dgm:bulletEnabled val="1"/>
        </dgm:presLayoutVars>
      </dgm:prSet>
      <dgm:spPr/>
    </dgm:pt>
    <dgm:pt modelId="{928E11BB-7FF8-4E3D-A35A-A6BBD5951DDE}" type="pres">
      <dgm:prSet presAssocID="{0C73C217-C5FF-4812-A30F-304764C9F760}" presName="accent_4" presStyleCnt="0"/>
      <dgm:spPr/>
    </dgm:pt>
    <dgm:pt modelId="{D7DFBE2D-A927-4765-B996-87D264FCDEE3}" type="pres">
      <dgm:prSet presAssocID="{0C73C217-C5FF-4812-A30F-304764C9F760}" presName="accentRepeatNode" presStyleLbl="solidFgAcc1" presStyleIdx="3" presStyleCnt="7"/>
      <dgm:spPr/>
    </dgm:pt>
    <dgm:pt modelId="{A2F968A6-2683-4D8F-B3BF-D416E22CEDB0}" type="pres">
      <dgm:prSet presAssocID="{4ED626DD-D8D2-457B-BF72-A175E4C2E519}" presName="text_5" presStyleLbl="node1" presStyleIdx="4" presStyleCnt="7">
        <dgm:presLayoutVars>
          <dgm:bulletEnabled val="1"/>
        </dgm:presLayoutVars>
      </dgm:prSet>
      <dgm:spPr/>
    </dgm:pt>
    <dgm:pt modelId="{0F11ACD6-6561-410E-9EB5-B64345A09BBB}" type="pres">
      <dgm:prSet presAssocID="{4ED626DD-D8D2-457B-BF72-A175E4C2E519}" presName="accent_5" presStyleCnt="0"/>
      <dgm:spPr/>
    </dgm:pt>
    <dgm:pt modelId="{3BE8238E-5D19-4A05-A824-695C67FEA8E9}" type="pres">
      <dgm:prSet presAssocID="{4ED626DD-D8D2-457B-BF72-A175E4C2E519}" presName="accentRepeatNode" presStyleLbl="solidFgAcc1" presStyleIdx="4" presStyleCnt="7"/>
      <dgm:spPr/>
    </dgm:pt>
    <dgm:pt modelId="{0AE2D319-0E41-42AE-8F0D-00E0CA4252CA}" type="pres">
      <dgm:prSet presAssocID="{035EF5EB-1EBA-4665-A1AB-14BA5FDA5DDA}" presName="text_6" presStyleLbl="node1" presStyleIdx="5" presStyleCnt="7">
        <dgm:presLayoutVars>
          <dgm:bulletEnabled val="1"/>
        </dgm:presLayoutVars>
      </dgm:prSet>
      <dgm:spPr/>
    </dgm:pt>
    <dgm:pt modelId="{62E3F94D-C715-4C78-A39E-A4077E7BA7AC}" type="pres">
      <dgm:prSet presAssocID="{035EF5EB-1EBA-4665-A1AB-14BA5FDA5DDA}" presName="accent_6" presStyleCnt="0"/>
      <dgm:spPr/>
    </dgm:pt>
    <dgm:pt modelId="{661E9BB6-E3F6-44A1-B31E-C2AF8B12DF05}" type="pres">
      <dgm:prSet presAssocID="{035EF5EB-1EBA-4665-A1AB-14BA5FDA5DDA}" presName="accentRepeatNode" presStyleLbl="solidFgAcc1" presStyleIdx="5" presStyleCnt="7"/>
      <dgm:spPr/>
    </dgm:pt>
    <dgm:pt modelId="{836A4ECD-2D0C-419C-85B9-A1CFF9887598}" type="pres">
      <dgm:prSet presAssocID="{FFD0D434-F72D-4A5F-B2AF-716A071BE33F}" presName="text_7" presStyleLbl="node1" presStyleIdx="6" presStyleCnt="7">
        <dgm:presLayoutVars>
          <dgm:bulletEnabled val="1"/>
        </dgm:presLayoutVars>
      </dgm:prSet>
      <dgm:spPr/>
    </dgm:pt>
    <dgm:pt modelId="{AE2E426A-D5D1-49A4-8411-30050EF8CECC}" type="pres">
      <dgm:prSet presAssocID="{FFD0D434-F72D-4A5F-B2AF-716A071BE33F}" presName="accent_7" presStyleCnt="0"/>
      <dgm:spPr/>
    </dgm:pt>
    <dgm:pt modelId="{B29E60B5-79C6-4E04-8FE1-390A693055C2}" type="pres">
      <dgm:prSet presAssocID="{FFD0D434-F72D-4A5F-B2AF-716A071BE33F}" presName="accentRepeatNode" presStyleLbl="solidFgAcc1" presStyleIdx="6" presStyleCnt="7"/>
      <dgm:spPr/>
    </dgm:pt>
  </dgm:ptLst>
  <dgm:cxnLst>
    <dgm:cxn modelId="{6A852001-157F-4C32-9B62-A97D04993E72}" type="presOf" srcId="{BEFA2B7F-16C0-48B5-A123-0390FACBA620}" destId="{CF158ADF-DA96-4EBD-8AFA-763D1DB25172}" srcOrd="0" destOrd="0" presId="urn:microsoft.com/office/officeart/2008/layout/VerticalCurvedList"/>
    <dgm:cxn modelId="{14AC9922-8EA1-4EB3-9CED-F11D1EEA7A82}" type="presOf" srcId="{035EF5EB-1EBA-4665-A1AB-14BA5FDA5DDA}" destId="{0AE2D319-0E41-42AE-8F0D-00E0CA4252CA}" srcOrd="0" destOrd="0" presId="urn:microsoft.com/office/officeart/2008/layout/VerticalCurvedList"/>
    <dgm:cxn modelId="{B4C36F26-215C-4F46-B815-7F0043FDE63E}" srcId="{BEFA2B7F-16C0-48B5-A123-0390FACBA620}" destId="{4ED626DD-D8D2-457B-BF72-A175E4C2E519}" srcOrd="4" destOrd="0" parTransId="{80F734E1-2EB2-421B-A21B-37337B903410}" sibTransId="{CD6B3D60-8065-49C4-86FD-837EA5B9E9EB}"/>
    <dgm:cxn modelId="{F433DA33-8399-41B1-AC7C-5296D023D3DF}" type="presOf" srcId="{0C73C217-C5FF-4812-A30F-304764C9F760}" destId="{1B669A8D-A90A-4A9F-90D3-777AE75E1F32}" srcOrd="0" destOrd="0" presId="urn:microsoft.com/office/officeart/2008/layout/VerticalCurvedList"/>
    <dgm:cxn modelId="{A210703E-07FE-4CB0-8B8A-A20F12E3E8A7}" srcId="{BEFA2B7F-16C0-48B5-A123-0390FACBA620}" destId="{FFD0D434-F72D-4A5F-B2AF-716A071BE33F}" srcOrd="6" destOrd="0" parTransId="{275CEE3D-4AED-4ED5-A02F-4F795DA485CC}" sibTransId="{13C4D5C1-5970-499B-B2F1-D49E6DC475F5}"/>
    <dgm:cxn modelId="{62BABE3F-C631-497C-9A1D-31CE2C4A5A45}" srcId="{BEFA2B7F-16C0-48B5-A123-0390FACBA620}" destId="{B13CF239-FCE1-4DB0-A32A-A56B4105AC72}" srcOrd="8" destOrd="0" parTransId="{95A0DFAA-518C-4AEC-8F43-7A3773C18DB3}" sibTransId="{D4764C64-209D-42FF-8177-F580E9179DCC}"/>
    <dgm:cxn modelId="{002F845F-A105-4B66-87B6-19BB90D5F44B}" type="presOf" srcId="{06FAE3D0-6970-401C-BB97-0F4EA726CC59}" destId="{7AD8FCB5-11EF-4957-A5D3-2825DFC48629}" srcOrd="0" destOrd="0" presId="urn:microsoft.com/office/officeart/2008/layout/VerticalCurvedList"/>
    <dgm:cxn modelId="{46F7CB6A-A5DC-4ECD-B954-69CCAFE0334D}" type="presOf" srcId="{6E0D1F60-22B5-412D-A3C6-EC3C2C6E0627}" destId="{A9757B70-4181-40AC-9710-577301177E16}" srcOrd="0" destOrd="0" presId="urn:microsoft.com/office/officeart/2008/layout/VerticalCurvedList"/>
    <dgm:cxn modelId="{3C1FD16C-31B7-43A0-902F-7B3CAC047DF7}" type="presOf" srcId="{FFD0D434-F72D-4A5F-B2AF-716A071BE33F}" destId="{836A4ECD-2D0C-419C-85B9-A1CFF9887598}" srcOrd="0" destOrd="0" presId="urn:microsoft.com/office/officeart/2008/layout/VerticalCurvedList"/>
    <dgm:cxn modelId="{32B3CC54-ACD0-48D8-8DA2-20AA980C86A9}" srcId="{BEFA2B7F-16C0-48B5-A123-0390FACBA620}" destId="{AA35A22F-D6E7-4BC5-AEDE-12424023B6E9}" srcOrd="2" destOrd="0" parTransId="{2C6C3BD9-622E-4601-B4B5-90B269697393}" sibTransId="{6CFDB665-933C-4842-B648-C7D4BDEAB8A8}"/>
    <dgm:cxn modelId="{A0677A77-02A1-4CF3-8C1E-C62B8B5F107A}" srcId="{BEFA2B7F-16C0-48B5-A123-0390FACBA620}" destId="{ED798280-7ACB-4E23-A517-CB7ED0A9A66C}" srcOrd="9" destOrd="0" parTransId="{79B72372-D28E-40FB-8481-0277333EEAC3}" sibTransId="{8D479E6A-3E01-4E43-AB05-BB09C8C88B3A}"/>
    <dgm:cxn modelId="{858EBFA7-20AD-4656-9AC0-100AD0DEB61E}" srcId="{BEFA2B7F-16C0-48B5-A123-0390FACBA620}" destId="{B879F7FE-94CA-4413-BD6C-07A89712C475}" srcOrd="0" destOrd="0" parTransId="{01E0937E-1265-43D9-BD3A-9EA6954DE076}" sibTransId="{06FAE3D0-6970-401C-BB97-0F4EA726CC59}"/>
    <dgm:cxn modelId="{43AE10AF-59C4-4171-9D19-53FD22776798}" srcId="{BEFA2B7F-16C0-48B5-A123-0390FACBA620}" destId="{BF1B0FAE-A07D-4C38-BE74-A3E7CF6AE3FA}" srcOrd="10" destOrd="0" parTransId="{1D4AF7F9-4311-47D1-939A-97C53DABC551}" sibTransId="{49CCD45E-6C93-45BF-B78E-C5D707D9DFAE}"/>
    <dgm:cxn modelId="{424782C7-414D-40B9-91D0-E59C997C9B9C}" type="presOf" srcId="{4ED626DD-D8D2-457B-BF72-A175E4C2E519}" destId="{A2F968A6-2683-4D8F-B3BF-D416E22CEDB0}" srcOrd="0" destOrd="0" presId="urn:microsoft.com/office/officeart/2008/layout/VerticalCurvedList"/>
    <dgm:cxn modelId="{8C5DB4CB-C22E-4C73-A090-A30B7AD41064}" srcId="{BEFA2B7F-16C0-48B5-A123-0390FACBA620}" destId="{0C73C217-C5FF-4812-A30F-304764C9F760}" srcOrd="3" destOrd="0" parTransId="{12FA0309-607C-4DB0-9C2C-BFB0A2B08AF9}" sibTransId="{71736DC5-8D51-4A16-8BD0-28C3CE5F0278}"/>
    <dgm:cxn modelId="{D6F794D3-8952-4A76-A6C7-FF9DF7231613}" srcId="{BEFA2B7F-16C0-48B5-A123-0390FACBA620}" destId="{6E0D1F60-22B5-412D-A3C6-EC3C2C6E0627}" srcOrd="1" destOrd="0" parTransId="{529A8862-A023-432D-8DEA-56D83D08EE9C}" sibTransId="{683F5174-7579-429A-8A12-3788FEE13C12}"/>
    <dgm:cxn modelId="{CF533FD9-D3A2-4208-91C6-E03412720DF5}" type="presOf" srcId="{B879F7FE-94CA-4413-BD6C-07A89712C475}" destId="{EAB05F64-5B3E-4D9E-8AA2-64DF1474ABD5}" srcOrd="0" destOrd="0" presId="urn:microsoft.com/office/officeart/2008/layout/VerticalCurvedList"/>
    <dgm:cxn modelId="{CCD1FFE2-BFF5-41BE-B8CC-DF21923D7B7C}" srcId="{BEFA2B7F-16C0-48B5-A123-0390FACBA620}" destId="{035EF5EB-1EBA-4665-A1AB-14BA5FDA5DDA}" srcOrd="5" destOrd="0" parTransId="{82229E24-AD54-42F9-B2A1-B4CA3A5D0CE9}" sibTransId="{3B3B80CA-ABAB-4570-9616-72134314618F}"/>
    <dgm:cxn modelId="{20AD6AEE-A47C-48ED-A11F-26A50E90722A}" srcId="{BEFA2B7F-16C0-48B5-A123-0390FACBA620}" destId="{B7BE4F89-0FEE-4231-9CE7-2403AA7FBEDD}" srcOrd="7" destOrd="0" parTransId="{3F57BDFC-8ED2-4CFF-885C-D20AEF47E02A}" sibTransId="{AAD3ECB4-822C-4E45-9424-91431A5879A9}"/>
    <dgm:cxn modelId="{7D80D6F5-96F0-4918-A018-776D3AFAC1E7}" type="presOf" srcId="{AA35A22F-D6E7-4BC5-AEDE-12424023B6E9}" destId="{12F73E88-66E5-449A-809C-09217D101F66}" srcOrd="0" destOrd="0" presId="urn:microsoft.com/office/officeart/2008/layout/VerticalCurvedList"/>
    <dgm:cxn modelId="{F2F9895E-107A-4F4D-B1D7-883D313D0856}" type="presParOf" srcId="{CF158ADF-DA96-4EBD-8AFA-763D1DB25172}" destId="{ABED3092-1B45-40C4-8757-D96265591D2B}" srcOrd="0" destOrd="0" presId="urn:microsoft.com/office/officeart/2008/layout/VerticalCurvedList"/>
    <dgm:cxn modelId="{DE8E8CFA-8BE9-41FA-A39F-D988E8A63938}" type="presParOf" srcId="{ABED3092-1B45-40C4-8757-D96265591D2B}" destId="{170F2BF4-95B4-4C49-8E65-539577C5A930}" srcOrd="0" destOrd="0" presId="urn:microsoft.com/office/officeart/2008/layout/VerticalCurvedList"/>
    <dgm:cxn modelId="{002F398C-0C09-4C19-BBBD-1C2FE16A09C7}" type="presParOf" srcId="{170F2BF4-95B4-4C49-8E65-539577C5A930}" destId="{24843A59-91EA-4BAA-9477-1AD84D9C5B40}" srcOrd="0" destOrd="0" presId="urn:microsoft.com/office/officeart/2008/layout/VerticalCurvedList"/>
    <dgm:cxn modelId="{F7D8C092-66AB-4EF0-94DF-B8912501215C}" type="presParOf" srcId="{170F2BF4-95B4-4C49-8E65-539577C5A930}" destId="{7AD8FCB5-11EF-4957-A5D3-2825DFC48629}" srcOrd="1" destOrd="0" presId="urn:microsoft.com/office/officeart/2008/layout/VerticalCurvedList"/>
    <dgm:cxn modelId="{1F0B51B8-5C28-409B-99D1-9344E25B57AC}" type="presParOf" srcId="{170F2BF4-95B4-4C49-8E65-539577C5A930}" destId="{28564271-091F-4550-A0BA-07E8B0670544}" srcOrd="2" destOrd="0" presId="urn:microsoft.com/office/officeart/2008/layout/VerticalCurvedList"/>
    <dgm:cxn modelId="{38E0913E-2431-41B9-8C88-23F4DC52AE45}" type="presParOf" srcId="{170F2BF4-95B4-4C49-8E65-539577C5A930}" destId="{89E5EEAD-D0B7-428F-BD6A-8D595591D158}" srcOrd="3" destOrd="0" presId="urn:microsoft.com/office/officeart/2008/layout/VerticalCurvedList"/>
    <dgm:cxn modelId="{1187C3DE-BCE9-40A8-BA4F-99D2A9D5C255}" type="presParOf" srcId="{ABED3092-1B45-40C4-8757-D96265591D2B}" destId="{EAB05F64-5B3E-4D9E-8AA2-64DF1474ABD5}" srcOrd="1" destOrd="0" presId="urn:microsoft.com/office/officeart/2008/layout/VerticalCurvedList"/>
    <dgm:cxn modelId="{5B48AEE1-02C5-45A7-829D-ED1236989EF1}" type="presParOf" srcId="{ABED3092-1B45-40C4-8757-D96265591D2B}" destId="{4832BA01-66AA-4EA2-ACFD-4D4A568D22C7}" srcOrd="2" destOrd="0" presId="urn:microsoft.com/office/officeart/2008/layout/VerticalCurvedList"/>
    <dgm:cxn modelId="{7845F730-9D1B-40DC-AFBD-015109BF02A6}" type="presParOf" srcId="{4832BA01-66AA-4EA2-ACFD-4D4A568D22C7}" destId="{4FE8B15F-EAFD-4671-9065-D10DC0D8930E}" srcOrd="0" destOrd="0" presId="urn:microsoft.com/office/officeart/2008/layout/VerticalCurvedList"/>
    <dgm:cxn modelId="{C8F905E5-386E-4A48-8B29-EE27EE4B67C4}" type="presParOf" srcId="{ABED3092-1B45-40C4-8757-D96265591D2B}" destId="{A9757B70-4181-40AC-9710-577301177E16}" srcOrd="3" destOrd="0" presId="urn:microsoft.com/office/officeart/2008/layout/VerticalCurvedList"/>
    <dgm:cxn modelId="{77B82C8E-749F-4E24-9318-85BB8BEBD31E}" type="presParOf" srcId="{ABED3092-1B45-40C4-8757-D96265591D2B}" destId="{3D6A881F-C68B-4CAF-A2D5-7C0B01021A97}" srcOrd="4" destOrd="0" presId="urn:microsoft.com/office/officeart/2008/layout/VerticalCurvedList"/>
    <dgm:cxn modelId="{73538FEA-CFC2-4BC3-8DA0-DF753B710160}" type="presParOf" srcId="{3D6A881F-C68B-4CAF-A2D5-7C0B01021A97}" destId="{E85D1E93-2525-413F-9425-738E862FBCAE}" srcOrd="0" destOrd="0" presId="urn:microsoft.com/office/officeart/2008/layout/VerticalCurvedList"/>
    <dgm:cxn modelId="{203ED937-74FB-465F-A21E-9510D0A0140E}" type="presParOf" srcId="{ABED3092-1B45-40C4-8757-D96265591D2B}" destId="{12F73E88-66E5-449A-809C-09217D101F66}" srcOrd="5" destOrd="0" presId="urn:microsoft.com/office/officeart/2008/layout/VerticalCurvedList"/>
    <dgm:cxn modelId="{BF35FB8C-92A8-4A62-B19C-C695F4481CF2}" type="presParOf" srcId="{ABED3092-1B45-40C4-8757-D96265591D2B}" destId="{C85831E1-8A2F-4B37-83DE-981F9A34AF36}" srcOrd="6" destOrd="0" presId="urn:microsoft.com/office/officeart/2008/layout/VerticalCurvedList"/>
    <dgm:cxn modelId="{B64F6ED6-4B4E-4A93-A2CB-257A3A183B20}" type="presParOf" srcId="{C85831E1-8A2F-4B37-83DE-981F9A34AF36}" destId="{A6C55420-DFE5-467D-B421-8B566E035E75}" srcOrd="0" destOrd="0" presId="urn:microsoft.com/office/officeart/2008/layout/VerticalCurvedList"/>
    <dgm:cxn modelId="{9AB12A63-02C9-4D10-BE4E-FC63EB5B5428}" type="presParOf" srcId="{ABED3092-1B45-40C4-8757-D96265591D2B}" destId="{1B669A8D-A90A-4A9F-90D3-777AE75E1F32}" srcOrd="7" destOrd="0" presId="urn:microsoft.com/office/officeart/2008/layout/VerticalCurvedList"/>
    <dgm:cxn modelId="{40F04CC1-2543-47B5-A03F-37B14B62F994}" type="presParOf" srcId="{ABED3092-1B45-40C4-8757-D96265591D2B}" destId="{928E11BB-7FF8-4E3D-A35A-A6BBD5951DDE}" srcOrd="8" destOrd="0" presId="urn:microsoft.com/office/officeart/2008/layout/VerticalCurvedList"/>
    <dgm:cxn modelId="{FF8C20F8-EB2C-4372-843C-5ADD2A994A77}" type="presParOf" srcId="{928E11BB-7FF8-4E3D-A35A-A6BBD5951DDE}" destId="{D7DFBE2D-A927-4765-B996-87D264FCDEE3}" srcOrd="0" destOrd="0" presId="urn:microsoft.com/office/officeart/2008/layout/VerticalCurvedList"/>
    <dgm:cxn modelId="{98CE9D44-1933-4513-B657-7222479D9CD3}" type="presParOf" srcId="{ABED3092-1B45-40C4-8757-D96265591D2B}" destId="{A2F968A6-2683-4D8F-B3BF-D416E22CEDB0}" srcOrd="9" destOrd="0" presId="urn:microsoft.com/office/officeart/2008/layout/VerticalCurvedList"/>
    <dgm:cxn modelId="{BF4605A5-A7B7-4A98-983A-52E79982751A}" type="presParOf" srcId="{ABED3092-1B45-40C4-8757-D96265591D2B}" destId="{0F11ACD6-6561-410E-9EB5-B64345A09BBB}" srcOrd="10" destOrd="0" presId="urn:microsoft.com/office/officeart/2008/layout/VerticalCurvedList"/>
    <dgm:cxn modelId="{BCC3B551-7D3A-443C-9086-F979903746AB}" type="presParOf" srcId="{0F11ACD6-6561-410E-9EB5-B64345A09BBB}" destId="{3BE8238E-5D19-4A05-A824-695C67FEA8E9}" srcOrd="0" destOrd="0" presId="urn:microsoft.com/office/officeart/2008/layout/VerticalCurvedList"/>
    <dgm:cxn modelId="{E0BFF7D5-B9A1-4755-A64D-0045FF8DB68F}" type="presParOf" srcId="{ABED3092-1B45-40C4-8757-D96265591D2B}" destId="{0AE2D319-0E41-42AE-8F0D-00E0CA4252CA}" srcOrd="11" destOrd="0" presId="urn:microsoft.com/office/officeart/2008/layout/VerticalCurvedList"/>
    <dgm:cxn modelId="{E4B4A6E9-8859-4C7A-A148-C8D510CACED1}" type="presParOf" srcId="{ABED3092-1B45-40C4-8757-D96265591D2B}" destId="{62E3F94D-C715-4C78-A39E-A4077E7BA7AC}" srcOrd="12" destOrd="0" presId="urn:microsoft.com/office/officeart/2008/layout/VerticalCurvedList"/>
    <dgm:cxn modelId="{BD5D813F-93E2-4282-9DC5-7182BF403F9C}" type="presParOf" srcId="{62E3F94D-C715-4C78-A39E-A4077E7BA7AC}" destId="{661E9BB6-E3F6-44A1-B31E-C2AF8B12DF05}" srcOrd="0" destOrd="0" presId="urn:microsoft.com/office/officeart/2008/layout/VerticalCurvedList"/>
    <dgm:cxn modelId="{E51D9F4C-FDCB-4D83-BA6A-784629C4283C}" type="presParOf" srcId="{ABED3092-1B45-40C4-8757-D96265591D2B}" destId="{836A4ECD-2D0C-419C-85B9-A1CFF9887598}" srcOrd="13" destOrd="0" presId="urn:microsoft.com/office/officeart/2008/layout/VerticalCurvedList"/>
    <dgm:cxn modelId="{78DE20A3-8358-400E-A3AA-51FF78FECB08}" type="presParOf" srcId="{ABED3092-1B45-40C4-8757-D96265591D2B}" destId="{AE2E426A-D5D1-49A4-8411-30050EF8CECC}" srcOrd="14" destOrd="0" presId="urn:microsoft.com/office/officeart/2008/layout/VerticalCurvedList"/>
    <dgm:cxn modelId="{2C5229C2-F222-4D6D-8B63-4E2CF77BE8A0}" type="presParOf" srcId="{AE2E426A-D5D1-49A4-8411-30050EF8CECC}" destId="{B29E60B5-79C6-4E04-8FE1-390A69305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D99D9-0108-4530-A251-B9354A757589}" type="doc">
      <dgm:prSet loTypeId="urn:microsoft.com/office/officeart/2005/8/layout/equation1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62578B72-2E6B-4B60-920C-DCFD580E5C81}">
      <dgm:prSet custT="1"/>
      <dgm:spPr/>
      <dgm:t>
        <a:bodyPr/>
        <a:lstStyle/>
        <a:p>
          <a:r>
            <a:rPr lang="es-MX" sz="2800" b="0" i="0" dirty="0"/>
            <a:t>ANALISIS: </a:t>
          </a:r>
          <a:endParaRPr lang="es-CO" sz="2800" dirty="0"/>
        </a:p>
      </dgm:t>
    </dgm:pt>
    <dgm:pt modelId="{85AD1E0B-1916-4A7E-9973-0EC109E37F4A}" type="parTrans" cxnId="{3D2E31BA-97B4-4A57-9074-A5FBD0967133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E6BD9CA-A410-456C-A0F0-7B1F10C73AAC}" type="sibTrans" cxnId="{3D2E31BA-97B4-4A57-9074-A5FBD0967133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F4979226-D35F-41CE-821C-915270F86E9F}">
      <dgm:prSet custT="1"/>
      <dgm:spPr/>
      <dgm:t>
        <a:bodyPr/>
        <a:lstStyle/>
        <a:p>
          <a:pPr algn="ctr"/>
          <a:r>
            <a:rPr lang="es-MX" sz="1050" b="0" i="0" dirty="0"/>
            <a:t>Si bien las actividades son formuladas para contar con el mayor grupo de participantes, no es viable garantizar el 100% de participación o asistencia, por ello, se implementan distintas estrategias, las cuales se miden mensualmente buscando impactar al mayor número de servidores y colaboradores públicos.</a:t>
          </a:r>
          <a:endParaRPr lang="es-CO" sz="1050" dirty="0"/>
        </a:p>
      </dgm:t>
    </dgm:pt>
    <dgm:pt modelId="{BAEAFF43-14DF-4FB9-9C8C-E0C8647CC8C9}" type="parTrans" cxnId="{E36FEB8B-AEA5-4E43-9BBB-C70E7FD43EC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40C2546-CEA6-4999-9BA9-2265FAE263FD}" type="sibTrans" cxnId="{E36FEB8B-AEA5-4E43-9BBB-C70E7FD43ECB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EFE2C128-7074-4FB6-AF2C-C1AFA2A58343}">
      <dgm:prSet custT="1"/>
      <dgm:spPr/>
      <dgm:t>
        <a:bodyPr/>
        <a:lstStyle/>
        <a:p>
          <a:pPr algn="just"/>
          <a:r>
            <a:rPr lang="es-MX" sz="1100" b="0" i="0" dirty="0"/>
            <a:t>Dentro de las actividades destacadas y que dieron mayor alcance a la socialización de valores están:</a:t>
          </a:r>
          <a:endParaRPr lang="es-CO" sz="1100" dirty="0"/>
        </a:p>
      </dgm:t>
    </dgm:pt>
    <dgm:pt modelId="{B5AFB5A5-6EEA-4AEB-9A0D-C58F12CA5340}" type="par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7A96014A-6825-4633-8E3F-0A1C4D6F6418}" type="sib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4EAA685D-DFC7-4391-8DD2-30809CEC3D1B}">
      <dgm:prSet custT="1"/>
      <dgm:spPr/>
      <dgm:t>
        <a:bodyPr/>
        <a:lstStyle/>
        <a:p>
          <a:pPr algn="just"/>
          <a:r>
            <a:rPr lang="es-MX" sz="1100" b="0" i="0" dirty="0"/>
            <a:t>Tienda de Integridad</a:t>
          </a:r>
          <a:endParaRPr lang="es-CO" sz="1100" dirty="0"/>
        </a:p>
      </dgm:t>
    </dgm:pt>
    <dgm:pt modelId="{C69128ED-4580-423A-BC70-7D4F402A17DE}" type="parTrans" cxnId="{CD2683D6-C773-436C-9101-5A92B3B7EFC4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C7A34E38-FC2B-4287-8D6E-C49B1CA2F939}" type="sibTrans" cxnId="{CD2683D6-C773-436C-9101-5A92B3B7EFC4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E9DDFC5F-8AF2-45E5-936C-9CDCEDA37391}">
      <dgm:prSet custT="1"/>
      <dgm:spPr/>
      <dgm:t>
        <a:bodyPr/>
        <a:lstStyle/>
        <a:p>
          <a:pPr algn="just"/>
          <a:r>
            <a:rPr lang="es-MX" sz="1100" b="0" i="0" dirty="0"/>
            <a:t>Maratón de Integridad, porque fue aplicada en otras entidades adscritas al sector.</a:t>
          </a:r>
          <a:endParaRPr lang="es-CO" sz="1100" dirty="0"/>
        </a:p>
      </dgm:t>
    </dgm:pt>
    <dgm:pt modelId="{E591084F-D65F-45A8-8E1F-EECE60E06650}" type="parTrans" cxnId="{FD784CF2-0F85-4DC8-AE77-B3C75A2CB749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30A0ED95-3434-402B-920A-D24484ADA477}" type="sibTrans" cxnId="{FD784CF2-0F85-4DC8-AE77-B3C75A2CB749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F645A1E1-8821-49E0-BB1B-E83EA4A8234A}">
      <dgm:prSet custT="1"/>
      <dgm:spPr/>
      <dgm:t>
        <a:bodyPr/>
        <a:lstStyle/>
        <a:p>
          <a:pPr algn="just"/>
          <a:r>
            <a:rPr lang="es-MX" sz="1100" b="0" i="0" dirty="0"/>
            <a:t>Cine Foro: “Nuestros valores en acción” y </a:t>
          </a:r>
          <a:endParaRPr lang="es-CO" sz="1100" dirty="0"/>
        </a:p>
      </dgm:t>
    </dgm:pt>
    <dgm:pt modelId="{78F9BA97-34B2-41C5-8627-8AB8079EA835}" type="parTrans" cxnId="{F9D6D187-271B-4256-882E-BE934EDD7A6E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DA5BCD4B-DD11-4ACB-A6DE-16C22BA7BA9C}" type="sibTrans" cxnId="{F9D6D187-271B-4256-882E-BE934EDD7A6E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F107A0BD-88AD-4896-9300-70806F5EB09A}">
      <dgm:prSet custT="1"/>
      <dgm:spPr/>
      <dgm:t>
        <a:bodyPr/>
        <a:lstStyle/>
        <a:p>
          <a:pPr algn="just"/>
          <a:r>
            <a:rPr lang="es-MX" sz="1100" b="0" i="0" dirty="0"/>
            <a:t>Jornadas de Capacitación en Código de Integridad, Bienes y Rentas y Conflictos de Interés.</a:t>
          </a:r>
          <a:endParaRPr lang="es-CO" sz="1100" dirty="0"/>
        </a:p>
      </dgm:t>
    </dgm:pt>
    <dgm:pt modelId="{44639C71-6D9F-48DB-B260-0D8D8755E55D}" type="parTrans" cxnId="{81BDF77E-85E1-4201-9A8B-79B83286AC8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5AF968C2-F749-4C72-9BA4-BBDE21997B0E}" type="sibTrans" cxnId="{81BDF77E-85E1-4201-9A8B-79B83286AC8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2F2333C2-1EC6-4651-9090-0DBBDE749A59}" type="pres">
      <dgm:prSet presAssocID="{416D99D9-0108-4530-A251-B9354A757589}" presName="linearFlow" presStyleCnt="0">
        <dgm:presLayoutVars>
          <dgm:dir/>
          <dgm:resizeHandles val="exact"/>
        </dgm:presLayoutVars>
      </dgm:prSet>
      <dgm:spPr/>
    </dgm:pt>
    <dgm:pt modelId="{3DDF4C99-9C00-4F49-B2F6-96D8FA0FD69C}" type="pres">
      <dgm:prSet presAssocID="{62578B72-2E6B-4B60-920C-DCFD580E5C81}" presName="node" presStyleLbl="node1" presStyleIdx="0" presStyleCnt="3">
        <dgm:presLayoutVars>
          <dgm:bulletEnabled val="1"/>
        </dgm:presLayoutVars>
      </dgm:prSet>
      <dgm:spPr/>
    </dgm:pt>
    <dgm:pt modelId="{3CBBFBD6-6CCE-497C-A1F4-CCF468BC3314}" type="pres">
      <dgm:prSet presAssocID="{6E6BD9CA-A410-456C-A0F0-7B1F10C73AAC}" presName="spacerL" presStyleCnt="0"/>
      <dgm:spPr/>
    </dgm:pt>
    <dgm:pt modelId="{6501CA19-F69C-4AB7-B9A9-7425EC0276BD}" type="pres">
      <dgm:prSet presAssocID="{6E6BD9CA-A410-456C-A0F0-7B1F10C73AAC}" presName="sibTrans" presStyleLbl="sibTrans2D1" presStyleIdx="0" presStyleCnt="2"/>
      <dgm:spPr/>
    </dgm:pt>
    <dgm:pt modelId="{F6FEC5A0-EB1B-4F3A-9067-A9FCC7233E22}" type="pres">
      <dgm:prSet presAssocID="{6E6BD9CA-A410-456C-A0F0-7B1F10C73AAC}" presName="spacerR" presStyleCnt="0"/>
      <dgm:spPr/>
    </dgm:pt>
    <dgm:pt modelId="{830258DD-874E-46A3-991B-5F74B76B8F3E}" type="pres">
      <dgm:prSet presAssocID="{F4979226-D35F-41CE-821C-915270F86E9F}" presName="node" presStyleLbl="node1" presStyleIdx="1" presStyleCnt="3">
        <dgm:presLayoutVars>
          <dgm:bulletEnabled val="1"/>
        </dgm:presLayoutVars>
      </dgm:prSet>
      <dgm:spPr/>
    </dgm:pt>
    <dgm:pt modelId="{FDD64F6F-0719-4523-AAA4-F725B2D54239}" type="pres">
      <dgm:prSet presAssocID="{640C2546-CEA6-4999-9BA9-2265FAE263FD}" presName="spacerL" presStyleCnt="0"/>
      <dgm:spPr/>
    </dgm:pt>
    <dgm:pt modelId="{92B29861-3D7A-4A43-BA22-9FE43386657F}" type="pres">
      <dgm:prSet presAssocID="{640C2546-CEA6-4999-9BA9-2265FAE263FD}" presName="sibTrans" presStyleLbl="sibTrans2D1" presStyleIdx="1" presStyleCnt="2"/>
      <dgm:spPr/>
    </dgm:pt>
    <dgm:pt modelId="{399A7BA9-D6D6-4437-AB7C-ABC9DC5BC393}" type="pres">
      <dgm:prSet presAssocID="{640C2546-CEA6-4999-9BA9-2265FAE263FD}" presName="spacerR" presStyleCnt="0"/>
      <dgm:spPr/>
    </dgm:pt>
    <dgm:pt modelId="{CC32AFDA-9211-4DE2-8EEF-A3166752F108}" type="pres">
      <dgm:prSet presAssocID="{EFE2C128-7074-4FB6-AF2C-C1AFA2A58343}" presName="node" presStyleLbl="node1" presStyleIdx="2" presStyleCnt="3" custScaleX="131667" custScaleY="130725">
        <dgm:presLayoutVars>
          <dgm:bulletEnabled val="1"/>
        </dgm:presLayoutVars>
      </dgm:prSet>
      <dgm:spPr/>
    </dgm:pt>
  </dgm:ptLst>
  <dgm:cxnLst>
    <dgm:cxn modelId="{FD15BF18-1763-4E7D-B291-A2339CCE2552}" type="presOf" srcId="{62578B72-2E6B-4B60-920C-DCFD580E5C81}" destId="{3DDF4C99-9C00-4F49-B2F6-96D8FA0FD69C}" srcOrd="0" destOrd="0" presId="urn:microsoft.com/office/officeart/2005/8/layout/equation1"/>
    <dgm:cxn modelId="{A0EA5545-D454-4CBC-9FEF-F3F76192ACA0}" type="presOf" srcId="{F107A0BD-88AD-4896-9300-70806F5EB09A}" destId="{CC32AFDA-9211-4DE2-8EEF-A3166752F108}" srcOrd="0" destOrd="4" presId="urn:microsoft.com/office/officeart/2005/8/layout/equation1"/>
    <dgm:cxn modelId="{9D759C4C-E2D9-4EAD-A100-6773FC89A862}" type="presOf" srcId="{640C2546-CEA6-4999-9BA9-2265FAE263FD}" destId="{92B29861-3D7A-4A43-BA22-9FE43386657F}" srcOrd="0" destOrd="0" presId="urn:microsoft.com/office/officeart/2005/8/layout/equation1"/>
    <dgm:cxn modelId="{22177E55-0224-4F0D-A838-8C847B97BF4D}" type="presOf" srcId="{416D99D9-0108-4530-A251-B9354A757589}" destId="{2F2333C2-1EC6-4651-9090-0DBBDE749A59}" srcOrd="0" destOrd="0" presId="urn:microsoft.com/office/officeart/2005/8/layout/equation1"/>
    <dgm:cxn modelId="{04936E57-F9CF-4399-BE3A-271F0BE888FD}" srcId="{416D99D9-0108-4530-A251-B9354A757589}" destId="{EFE2C128-7074-4FB6-AF2C-C1AFA2A58343}" srcOrd="2" destOrd="0" parTransId="{B5AFB5A5-6EEA-4AEB-9A0D-C58F12CA5340}" sibTransId="{7A96014A-6825-4633-8E3F-0A1C4D6F6418}"/>
    <dgm:cxn modelId="{C8B00578-E049-4449-BF65-2F4EA7D88A5F}" type="presOf" srcId="{F645A1E1-8821-49E0-BB1B-E83EA4A8234A}" destId="{CC32AFDA-9211-4DE2-8EEF-A3166752F108}" srcOrd="0" destOrd="3" presId="urn:microsoft.com/office/officeart/2005/8/layout/equation1"/>
    <dgm:cxn modelId="{4E86ED5A-0375-4427-A9F6-0422D41A722D}" type="presOf" srcId="{E9DDFC5F-8AF2-45E5-936C-9CDCEDA37391}" destId="{CC32AFDA-9211-4DE2-8EEF-A3166752F108}" srcOrd="0" destOrd="2" presId="urn:microsoft.com/office/officeart/2005/8/layout/equation1"/>
    <dgm:cxn modelId="{81BDF77E-85E1-4201-9A8B-79B83286AC8B}" srcId="{EFE2C128-7074-4FB6-AF2C-C1AFA2A58343}" destId="{F107A0BD-88AD-4896-9300-70806F5EB09A}" srcOrd="3" destOrd="0" parTransId="{44639C71-6D9F-48DB-B260-0D8D8755E55D}" sibTransId="{5AF968C2-F749-4C72-9BA4-BBDE21997B0E}"/>
    <dgm:cxn modelId="{F9D6D187-271B-4256-882E-BE934EDD7A6E}" srcId="{EFE2C128-7074-4FB6-AF2C-C1AFA2A58343}" destId="{F645A1E1-8821-49E0-BB1B-E83EA4A8234A}" srcOrd="2" destOrd="0" parTransId="{78F9BA97-34B2-41C5-8627-8AB8079EA835}" sibTransId="{DA5BCD4B-DD11-4ACB-A6DE-16C22BA7BA9C}"/>
    <dgm:cxn modelId="{E36FEB8B-AEA5-4E43-9BBB-C70E7FD43ECB}" srcId="{416D99D9-0108-4530-A251-B9354A757589}" destId="{F4979226-D35F-41CE-821C-915270F86E9F}" srcOrd="1" destOrd="0" parTransId="{BAEAFF43-14DF-4FB9-9C8C-E0C8647CC8C9}" sibTransId="{640C2546-CEA6-4999-9BA9-2265FAE263FD}"/>
    <dgm:cxn modelId="{2F46B2A4-72AA-4E4C-AF08-51AC0428D6CA}" type="presOf" srcId="{EFE2C128-7074-4FB6-AF2C-C1AFA2A58343}" destId="{CC32AFDA-9211-4DE2-8EEF-A3166752F108}" srcOrd="0" destOrd="0" presId="urn:microsoft.com/office/officeart/2005/8/layout/equation1"/>
    <dgm:cxn modelId="{3D2E31BA-97B4-4A57-9074-A5FBD0967133}" srcId="{416D99D9-0108-4530-A251-B9354A757589}" destId="{62578B72-2E6B-4B60-920C-DCFD580E5C81}" srcOrd="0" destOrd="0" parTransId="{85AD1E0B-1916-4A7E-9973-0EC109E37F4A}" sibTransId="{6E6BD9CA-A410-456C-A0F0-7B1F10C73AAC}"/>
    <dgm:cxn modelId="{CD2683D6-C773-436C-9101-5A92B3B7EFC4}" srcId="{EFE2C128-7074-4FB6-AF2C-C1AFA2A58343}" destId="{4EAA685D-DFC7-4391-8DD2-30809CEC3D1B}" srcOrd="0" destOrd="0" parTransId="{C69128ED-4580-423A-BC70-7D4F402A17DE}" sibTransId="{C7A34E38-FC2B-4287-8D6E-C49B1CA2F939}"/>
    <dgm:cxn modelId="{393883E0-8CD0-41E7-BF84-938C3EA1127F}" type="presOf" srcId="{F4979226-D35F-41CE-821C-915270F86E9F}" destId="{830258DD-874E-46A3-991B-5F74B76B8F3E}" srcOrd="0" destOrd="0" presId="urn:microsoft.com/office/officeart/2005/8/layout/equation1"/>
    <dgm:cxn modelId="{9646F8ED-4778-47DD-88E1-7A97B94F0FD2}" type="presOf" srcId="{6E6BD9CA-A410-456C-A0F0-7B1F10C73AAC}" destId="{6501CA19-F69C-4AB7-B9A9-7425EC0276BD}" srcOrd="0" destOrd="0" presId="urn:microsoft.com/office/officeart/2005/8/layout/equation1"/>
    <dgm:cxn modelId="{FD784CF2-0F85-4DC8-AE77-B3C75A2CB749}" srcId="{EFE2C128-7074-4FB6-AF2C-C1AFA2A58343}" destId="{E9DDFC5F-8AF2-45E5-936C-9CDCEDA37391}" srcOrd="1" destOrd="0" parTransId="{E591084F-D65F-45A8-8E1F-EECE60E06650}" sibTransId="{30A0ED95-3434-402B-920A-D24484ADA477}"/>
    <dgm:cxn modelId="{757643F7-DCEF-47C6-BB3F-A53DFBA20198}" type="presOf" srcId="{4EAA685D-DFC7-4391-8DD2-30809CEC3D1B}" destId="{CC32AFDA-9211-4DE2-8EEF-A3166752F108}" srcOrd="0" destOrd="1" presId="urn:microsoft.com/office/officeart/2005/8/layout/equation1"/>
    <dgm:cxn modelId="{5E16072E-C693-4EFB-97D2-EC4407FB55F1}" type="presParOf" srcId="{2F2333C2-1EC6-4651-9090-0DBBDE749A59}" destId="{3DDF4C99-9C00-4F49-B2F6-96D8FA0FD69C}" srcOrd="0" destOrd="0" presId="urn:microsoft.com/office/officeart/2005/8/layout/equation1"/>
    <dgm:cxn modelId="{D24D6985-D377-4EA5-93F5-A973CD81DDD9}" type="presParOf" srcId="{2F2333C2-1EC6-4651-9090-0DBBDE749A59}" destId="{3CBBFBD6-6CCE-497C-A1F4-CCF468BC3314}" srcOrd="1" destOrd="0" presId="urn:microsoft.com/office/officeart/2005/8/layout/equation1"/>
    <dgm:cxn modelId="{51D86C62-DC3A-4E2B-8044-24D15F3FE21A}" type="presParOf" srcId="{2F2333C2-1EC6-4651-9090-0DBBDE749A59}" destId="{6501CA19-F69C-4AB7-B9A9-7425EC0276BD}" srcOrd="2" destOrd="0" presId="urn:microsoft.com/office/officeart/2005/8/layout/equation1"/>
    <dgm:cxn modelId="{92AD6D77-A654-4C02-A62D-57C36981272E}" type="presParOf" srcId="{2F2333C2-1EC6-4651-9090-0DBBDE749A59}" destId="{F6FEC5A0-EB1B-4F3A-9067-A9FCC7233E22}" srcOrd="3" destOrd="0" presId="urn:microsoft.com/office/officeart/2005/8/layout/equation1"/>
    <dgm:cxn modelId="{57D99DFD-37D1-4B75-8798-B78EA7E517E4}" type="presParOf" srcId="{2F2333C2-1EC6-4651-9090-0DBBDE749A59}" destId="{830258DD-874E-46A3-991B-5F74B76B8F3E}" srcOrd="4" destOrd="0" presId="urn:microsoft.com/office/officeart/2005/8/layout/equation1"/>
    <dgm:cxn modelId="{497D21D1-5627-44DB-99A7-A3B466279338}" type="presParOf" srcId="{2F2333C2-1EC6-4651-9090-0DBBDE749A59}" destId="{FDD64F6F-0719-4523-AAA4-F725B2D54239}" srcOrd="5" destOrd="0" presId="urn:microsoft.com/office/officeart/2005/8/layout/equation1"/>
    <dgm:cxn modelId="{88754777-0A91-4DEB-88C2-E98ABCAA8EE4}" type="presParOf" srcId="{2F2333C2-1EC6-4651-9090-0DBBDE749A59}" destId="{92B29861-3D7A-4A43-BA22-9FE43386657F}" srcOrd="6" destOrd="0" presId="urn:microsoft.com/office/officeart/2005/8/layout/equation1"/>
    <dgm:cxn modelId="{DFF7789A-E1D2-4B0B-B310-04A87379963F}" type="presParOf" srcId="{2F2333C2-1EC6-4651-9090-0DBBDE749A59}" destId="{399A7BA9-D6D6-4437-AB7C-ABC9DC5BC393}" srcOrd="7" destOrd="0" presId="urn:microsoft.com/office/officeart/2005/8/layout/equation1"/>
    <dgm:cxn modelId="{3F29D85F-CFCD-4B2D-A518-800DD63DB4C6}" type="presParOf" srcId="{2F2333C2-1EC6-4651-9090-0DBBDE749A59}" destId="{CC32AFDA-9211-4DE2-8EEF-A3166752F1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D99D9-0108-4530-A251-B9354A757589}" type="doc">
      <dgm:prSet loTypeId="urn:microsoft.com/office/officeart/2005/8/layout/equation1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62578B72-2E6B-4B60-920C-DCFD580E5C81}">
      <dgm:prSet custT="1"/>
      <dgm:spPr/>
      <dgm:t>
        <a:bodyPr/>
        <a:lstStyle/>
        <a:p>
          <a:r>
            <a:rPr lang="es-MX" sz="2800" b="0" i="0" dirty="0"/>
            <a:t>ANALISIS: </a:t>
          </a:r>
          <a:endParaRPr lang="es-CO" sz="2800" dirty="0"/>
        </a:p>
      </dgm:t>
    </dgm:pt>
    <dgm:pt modelId="{85AD1E0B-1916-4A7E-9973-0EC109E37F4A}" type="parTrans" cxnId="{3D2E31BA-97B4-4A57-9074-A5FBD0967133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E6BD9CA-A410-456C-A0F0-7B1F10C73AAC}" type="sibTrans" cxnId="{3D2E31BA-97B4-4A57-9074-A5FBD0967133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F4979226-D35F-41CE-821C-915270F86E9F}">
      <dgm:prSet custT="1"/>
      <dgm:spPr/>
      <dgm:t>
        <a:bodyPr/>
        <a:lstStyle/>
        <a:p>
          <a:r>
            <a:rPr lang="es-MX" sz="1100" b="0" i="0" dirty="0"/>
            <a:t>Si bien fue necesario reprogramar algunas actividades, teniendo en cuenta los cambios institucionales a comienzo de año, se logró equilibrar la ejecución de las actividades programadas para la vigencia.</a:t>
          </a:r>
          <a:endParaRPr lang="es-CO" sz="1100" dirty="0"/>
        </a:p>
      </dgm:t>
    </dgm:pt>
    <dgm:pt modelId="{BAEAFF43-14DF-4FB9-9C8C-E0C8647CC8C9}" type="parTrans" cxnId="{E36FEB8B-AEA5-4E43-9BBB-C70E7FD43EC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40C2546-CEA6-4999-9BA9-2265FAE263FD}" type="sibTrans" cxnId="{E36FEB8B-AEA5-4E43-9BBB-C70E7FD43ECB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EFE2C128-7074-4FB6-AF2C-C1AFA2A58343}">
      <dgm:prSet custT="1"/>
      <dgm:spPr/>
      <dgm:t>
        <a:bodyPr/>
        <a:lstStyle/>
        <a:p>
          <a:r>
            <a:rPr lang="es-MX" sz="5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100 %</a:t>
          </a:r>
          <a:endParaRPr lang="es-CO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B5AFB5A5-6EEA-4AEB-9A0D-C58F12CA5340}" type="par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7A96014A-6825-4633-8E3F-0A1C4D6F6418}" type="sib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2F2333C2-1EC6-4651-9090-0DBBDE749A59}" type="pres">
      <dgm:prSet presAssocID="{416D99D9-0108-4530-A251-B9354A757589}" presName="linearFlow" presStyleCnt="0">
        <dgm:presLayoutVars>
          <dgm:dir/>
          <dgm:resizeHandles val="exact"/>
        </dgm:presLayoutVars>
      </dgm:prSet>
      <dgm:spPr/>
    </dgm:pt>
    <dgm:pt modelId="{3DDF4C99-9C00-4F49-B2F6-96D8FA0FD69C}" type="pres">
      <dgm:prSet presAssocID="{62578B72-2E6B-4B60-920C-DCFD580E5C81}" presName="node" presStyleLbl="node1" presStyleIdx="0" presStyleCnt="3">
        <dgm:presLayoutVars>
          <dgm:bulletEnabled val="1"/>
        </dgm:presLayoutVars>
      </dgm:prSet>
      <dgm:spPr/>
    </dgm:pt>
    <dgm:pt modelId="{3CBBFBD6-6CCE-497C-A1F4-CCF468BC3314}" type="pres">
      <dgm:prSet presAssocID="{6E6BD9CA-A410-456C-A0F0-7B1F10C73AAC}" presName="spacerL" presStyleCnt="0"/>
      <dgm:spPr/>
    </dgm:pt>
    <dgm:pt modelId="{6501CA19-F69C-4AB7-B9A9-7425EC0276BD}" type="pres">
      <dgm:prSet presAssocID="{6E6BD9CA-A410-456C-A0F0-7B1F10C73AAC}" presName="sibTrans" presStyleLbl="sibTrans2D1" presStyleIdx="0" presStyleCnt="2"/>
      <dgm:spPr/>
    </dgm:pt>
    <dgm:pt modelId="{F6FEC5A0-EB1B-4F3A-9067-A9FCC7233E22}" type="pres">
      <dgm:prSet presAssocID="{6E6BD9CA-A410-456C-A0F0-7B1F10C73AAC}" presName="spacerR" presStyleCnt="0"/>
      <dgm:spPr/>
    </dgm:pt>
    <dgm:pt modelId="{830258DD-874E-46A3-991B-5F74B76B8F3E}" type="pres">
      <dgm:prSet presAssocID="{F4979226-D35F-41CE-821C-915270F86E9F}" presName="node" presStyleLbl="node1" presStyleIdx="1" presStyleCnt="3">
        <dgm:presLayoutVars>
          <dgm:bulletEnabled val="1"/>
        </dgm:presLayoutVars>
      </dgm:prSet>
      <dgm:spPr/>
    </dgm:pt>
    <dgm:pt modelId="{FDD64F6F-0719-4523-AAA4-F725B2D54239}" type="pres">
      <dgm:prSet presAssocID="{640C2546-CEA6-4999-9BA9-2265FAE263FD}" presName="spacerL" presStyleCnt="0"/>
      <dgm:spPr/>
    </dgm:pt>
    <dgm:pt modelId="{92B29861-3D7A-4A43-BA22-9FE43386657F}" type="pres">
      <dgm:prSet presAssocID="{640C2546-CEA6-4999-9BA9-2265FAE263FD}" presName="sibTrans" presStyleLbl="sibTrans2D1" presStyleIdx="1" presStyleCnt="2"/>
      <dgm:spPr/>
    </dgm:pt>
    <dgm:pt modelId="{399A7BA9-D6D6-4437-AB7C-ABC9DC5BC393}" type="pres">
      <dgm:prSet presAssocID="{640C2546-CEA6-4999-9BA9-2265FAE263FD}" presName="spacerR" presStyleCnt="0"/>
      <dgm:spPr/>
    </dgm:pt>
    <dgm:pt modelId="{CC32AFDA-9211-4DE2-8EEF-A3166752F108}" type="pres">
      <dgm:prSet presAssocID="{EFE2C128-7074-4FB6-AF2C-C1AFA2A58343}" presName="node" presStyleLbl="node1" presStyleIdx="2" presStyleCnt="3" custScaleX="131667" custScaleY="130725">
        <dgm:presLayoutVars>
          <dgm:bulletEnabled val="1"/>
        </dgm:presLayoutVars>
      </dgm:prSet>
      <dgm:spPr/>
    </dgm:pt>
  </dgm:ptLst>
  <dgm:cxnLst>
    <dgm:cxn modelId="{FD15BF18-1763-4E7D-B291-A2339CCE2552}" type="presOf" srcId="{62578B72-2E6B-4B60-920C-DCFD580E5C81}" destId="{3DDF4C99-9C00-4F49-B2F6-96D8FA0FD69C}" srcOrd="0" destOrd="0" presId="urn:microsoft.com/office/officeart/2005/8/layout/equation1"/>
    <dgm:cxn modelId="{9D759C4C-E2D9-4EAD-A100-6773FC89A862}" type="presOf" srcId="{640C2546-CEA6-4999-9BA9-2265FAE263FD}" destId="{92B29861-3D7A-4A43-BA22-9FE43386657F}" srcOrd="0" destOrd="0" presId="urn:microsoft.com/office/officeart/2005/8/layout/equation1"/>
    <dgm:cxn modelId="{22177E55-0224-4F0D-A838-8C847B97BF4D}" type="presOf" srcId="{416D99D9-0108-4530-A251-B9354A757589}" destId="{2F2333C2-1EC6-4651-9090-0DBBDE749A59}" srcOrd="0" destOrd="0" presId="urn:microsoft.com/office/officeart/2005/8/layout/equation1"/>
    <dgm:cxn modelId="{04936E57-F9CF-4399-BE3A-271F0BE888FD}" srcId="{416D99D9-0108-4530-A251-B9354A757589}" destId="{EFE2C128-7074-4FB6-AF2C-C1AFA2A58343}" srcOrd="2" destOrd="0" parTransId="{B5AFB5A5-6EEA-4AEB-9A0D-C58F12CA5340}" sibTransId="{7A96014A-6825-4633-8E3F-0A1C4D6F6418}"/>
    <dgm:cxn modelId="{E36FEB8B-AEA5-4E43-9BBB-C70E7FD43ECB}" srcId="{416D99D9-0108-4530-A251-B9354A757589}" destId="{F4979226-D35F-41CE-821C-915270F86E9F}" srcOrd="1" destOrd="0" parTransId="{BAEAFF43-14DF-4FB9-9C8C-E0C8647CC8C9}" sibTransId="{640C2546-CEA6-4999-9BA9-2265FAE263FD}"/>
    <dgm:cxn modelId="{2F46B2A4-72AA-4E4C-AF08-51AC0428D6CA}" type="presOf" srcId="{EFE2C128-7074-4FB6-AF2C-C1AFA2A58343}" destId="{CC32AFDA-9211-4DE2-8EEF-A3166752F108}" srcOrd="0" destOrd="0" presId="urn:microsoft.com/office/officeart/2005/8/layout/equation1"/>
    <dgm:cxn modelId="{3D2E31BA-97B4-4A57-9074-A5FBD0967133}" srcId="{416D99D9-0108-4530-A251-B9354A757589}" destId="{62578B72-2E6B-4B60-920C-DCFD580E5C81}" srcOrd="0" destOrd="0" parTransId="{85AD1E0B-1916-4A7E-9973-0EC109E37F4A}" sibTransId="{6E6BD9CA-A410-456C-A0F0-7B1F10C73AAC}"/>
    <dgm:cxn modelId="{393883E0-8CD0-41E7-BF84-938C3EA1127F}" type="presOf" srcId="{F4979226-D35F-41CE-821C-915270F86E9F}" destId="{830258DD-874E-46A3-991B-5F74B76B8F3E}" srcOrd="0" destOrd="0" presId="urn:microsoft.com/office/officeart/2005/8/layout/equation1"/>
    <dgm:cxn modelId="{9646F8ED-4778-47DD-88E1-7A97B94F0FD2}" type="presOf" srcId="{6E6BD9CA-A410-456C-A0F0-7B1F10C73AAC}" destId="{6501CA19-F69C-4AB7-B9A9-7425EC0276BD}" srcOrd="0" destOrd="0" presId="urn:microsoft.com/office/officeart/2005/8/layout/equation1"/>
    <dgm:cxn modelId="{5E16072E-C693-4EFB-97D2-EC4407FB55F1}" type="presParOf" srcId="{2F2333C2-1EC6-4651-9090-0DBBDE749A59}" destId="{3DDF4C99-9C00-4F49-B2F6-96D8FA0FD69C}" srcOrd="0" destOrd="0" presId="urn:microsoft.com/office/officeart/2005/8/layout/equation1"/>
    <dgm:cxn modelId="{D24D6985-D377-4EA5-93F5-A973CD81DDD9}" type="presParOf" srcId="{2F2333C2-1EC6-4651-9090-0DBBDE749A59}" destId="{3CBBFBD6-6CCE-497C-A1F4-CCF468BC3314}" srcOrd="1" destOrd="0" presId="urn:microsoft.com/office/officeart/2005/8/layout/equation1"/>
    <dgm:cxn modelId="{51D86C62-DC3A-4E2B-8044-24D15F3FE21A}" type="presParOf" srcId="{2F2333C2-1EC6-4651-9090-0DBBDE749A59}" destId="{6501CA19-F69C-4AB7-B9A9-7425EC0276BD}" srcOrd="2" destOrd="0" presId="urn:microsoft.com/office/officeart/2005/8/layout/equation1"/>
    <dgm:cxn modelId="{92AD6D77-A654-4C02-A62D-57C36981272E}" type="presParOf" srcId="{2F2333C2-1EC6-4651-9090-0DBBDE749A59}" destId="{F6FEC5A0-EB1B-4F3A-9067-A9FCC7233E22}" srcOrd="3" destOrd="0" presId="urn:microsoft.com/office/officeart/2005/8/layout/equation1"/>
    <dgm:cxn modelId="{57D99DFD-37D1-4B75-8798-B78EA7E517E4}" type="presParOf" srcId="{2F2333C2-1EC6-4651-9090-0DBBDE749A59}" destId="{830258DD-874E-46A3-991B-5F74B76B8F3E}" srcOrd="4" destOrd="0" presId="urn:microsoft.com/office/officeart/2005/8/layout/equation1"/>
    <dgm:cxn modelId="{497D21D1-5627-44DB-99A7-A3B466279338}" type="presParOf" srcId="{2F2333C2-1EC6-4651-9090-0DBBDE749A59}" destId="{FDD64F6F-0719-4523-AAA4-F725B2D54239}" srcOrd="5" destOrd="0" presId="urn:microsoft.com/office/officeart/2005/8/layout/equation1"/>
    <dgm:cxn modelId="{88754777-0A91-4DEB-88C2-E98ABCAA8EE4}" type="presParOf" srcId="{2F2333C2-1EC6-4651-9090-0DBBDE749A59}" destId="{92B29861-3D7A-4A43-BA22-9FE43386657F}" srcOrd="6" destOrd="0" presId="urn:microsoft.com/office/officeart/2005/8/layout/equation1"/>
    <dgm:cxn modelId="{DFF7789A-E1D2-4B0B-B310-04A87379963F}" type="presParOf" srcId="{2F2333C2-1EC6-4651-9090-0DBBDE749A59}" destId="{399A7BA9-D6D6-4437-AB7C-ABC9DC5BC393}" srcOrd="7" destOrd="0" presId="urn:microsoft.com/office/officeart/2005/8/layout/equation1"/>
    <dgm:cxn modelId="{3F29D85F-CFCD-4B2D-A518-800DD63DB4C6}" type="presParOf" srcId="{2F2333C2-1EC6-4651-9090-0DBBDE749A59}" destId="{CC32AFDA-9211-4DE2-8EEF-A3166752F1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D99D9-0108-4530-A251-B9354A757589}" type="doc">
      <dgm:prSet loTypeId="urn:microsoft.com/office/officeart/2005/8/layout/equation1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62578B72-2E6B-4B60-920C-DCFD580E5C81}">
      <dgm:prSet custT="1"/>
      <dgm:spPr/>
      <dgm:t>
        <a:bodyPr/>
        <a:lstStyle/>
        <a:p>
          <a:r>
            <a:rPr lang="es-MX" sz="2800" b="0" i="0" dirty="0"/>
            <a:t>ANALISIS: </a:t>
          </a:r>
          <a:endParaRPr lang="es-CO" sz="2800" dirty="0"/>
        </a:p>
      </dgm:t>
    </dgm:pt>
    <dgm:pt modelId="{85AD1E0B-1916-4A7E-9973-0EC109E37F4A}" type="parTrans" cxnId="{3D2E31BA-97B4-4A57-9074-A5FBD0967133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E6BD9CA-A410-456C-A0F0-7B1F10C73AAC}" type="sibTrans" cxnId="{3D2E31BA-97B4-4A57-9074-A5FBD0967133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F4979226-D35F-41CE-821C-915270F86E9F}">
      <dgm:prSet custT="1"/>
      <dgm:spPr/>
      <dgm:t>
        <a:bodyPr/>
        <a:lstStyle/>
        <a:p>
          <a:r>
            <a:rPr lang="es-MX" sz="1100" b="0" i="0" dirty="0"/>
            <a:t>De 72 personas que respondieron la encuesta de integridad, el 83% reconocen los valores y el equipo de gestores de integridad y tienen recordación de al menos una actividad realizada en torno a los valores y del Código de Integridad..</a:t>
          </a:r>
          <a:endParaRPr lang="es-CO" sz="1100" dirty="0"/>
        </a:p>
      </dgm:t>
    </dgm:pt>
    <dgm:pt modelId="{BAEAFF43-14DF-4FB9-9C8C-E0C8647CC8C9}" type="parTrans" cxnId="{E36FEB8B-AEA5-4E43-9BBB-C70E7FD43EC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40C2546-CEA6-4999-9BA9-2265FAE263FD}" type="sibTrans" cxnId="{E36FEB8B-AEA5-4E43-9BBB-C70E7FD43ECB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EFE2C128-7074-4FB6-AF2C-C1AFA2A58343}">
      <dgm:prSet custT="1"/>
      <dgm:spPr/>
      <dgm:t>
        <a:bodyPr/>
        <a:lstStyle/>
        <a:p>
          <a:r>
            <a:rPr lang="es-MX" sz="6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83%</a:t>
          </a:r>
          <a:endParaRPr lang="es-CO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B5AFB5A5-6EEA-4AEB-9A0D-C58F12CA5340}" type="par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7A96014A-6825-4633-8E3F-0A1C4D6F6418}" type="sib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2F2333C2-1EC6-4651-9090-0DBBDE749A59}" type="pres">
      <dgm:prSet presAssocID="{416D99D9-0108-4530-A251-B9354A757589}" presName="linearFlow" presStyleCnt="0">
        <dgm:presLayoutVars>
          <dgm:dir/>
          <dgm:resizeHandles val="exact"/>
        </dgm:presLayoutVars>
      </dgm:prSet>
      <dgm:spPr/>
    </dgm:pt>
    <dgm:pt modelId="{3DDF4C99-9C00-4F49-B2F6-96D8FA0FD69C}" type="pres">
      <dgm:prSet presAssocID="{62578B72-2E6B-4B60-920C-DCFD580E5C81}" presName="node" presStyleLbl="node1" presStyleIdx="0" presStyleCnt="3">
        <dgm:presLayoutVars>
          <dgm:bulletEnabled val="1"/>
        </dgm:presLayoutVars>
      </dgm:prSet>
      <dgm:spPr/>
    </dgm:pt>
    <dgm:pt modelId="{3CBBFBD6-6CCE-497C-A1F4-CCF468BC3314}" type="pres">
      <dgm:prSet presAssocID="{6E6BD9CA-A410-456C-A0F0-7B1F10C73AAC}" presName="spacerL" presStyleCnt="0"/>
      <dgm:spPr/>
    </dgm:pt>
    <dgm:pt modelId="{6501CA19-F69C-4AB7-B9A9-7425EC0276BD}" type="pres">
      <dgm:prSet presAssocID="{6E6BD9CA-A410-456C-A0F0-7B1F10C73AAC}" presName="sibTrans" presStyleLbl="sibTrans2D1" presStyleIdx="0" presStyleCnt="2"/>
      <dgm:spPr/>
    </dgm:pt>
    <dgm:pt modelId="{F6FEC5A0-EB1B-4F3A-9067-A9FCC7233E22}" type="pres">
      <dgm:prSet presAssocID="{6E6BD9CA-A410-456C-A0F0-7B1F10C73AAC}" presName="spacerR" presStyleCnt="0"/>
      <dgm:spPr/>
    </dgm:pt>
    <dgm:pt modelId="{830258DD-874E-46A3-991B-5F74B76B8F3E}" type="pres">
      <dgm:prSet presAssocID="{F4979226-D35F-41CE-821C-915270F86E9F}" presName="node" presStyleLbl="node1" presStyleIdx="1" presStyleCnt="3">
        <dgm:presLayoutVars>
          <dgm:bulletEnabled val="1"/>
        </dgm:presLayoutVars>
      </dgm:prSet>
      <dgm:spPr/>
    </dgm:pt>
    <dgm:pt modelId="{FDD64F6F-0719-4523-AAA4-F725B2D54239}" type="pres">
      <dgm:prSet presAssocID="{640C2546-CEA6-4999-9BA9-2265FAE263FD}" presName="spacerL" presStyleCnt="0"/>
      <dgm:spPr/>
    </dgm:pt>
    <dgm:pt modelId="{92B29861-3D7A-4A43-BA22-9FE43386657F}" type="pres">
      <dgm:prSet presAssocID="{640C2546-CEA6-4999-9BA9-2265FAE263FD}" presName="sibTrans" presStyleLbl="sibTrans2D1" presStyleIdx="1" presStyleCnt="2"/>
      <dgm:spPr/>
    </dgm:pt>
    <dgm:pt modelId="{399A7BA9-D6D6-4437-AB7C-ABC9DC5BC393}" type="pres">
      <dgm:prSet presAssocID="{640C2546-CEA6-4999-9BA9-2265FAE263FD}" presName="spacerR" presStyleCnt="0"/>
      <dgm:spPr/>
    </dgm:pt>
    <dgm:pt modelId="{CC32AFDA-9211-4DE2-8EEF-A3166752F108}" type="pres">
      <dgm:prSet presAssocID="{EFE2C128-7074-4FB6-AF2C-C1AFA2A58343}" presName="node" presStyleLbl="node1" presStyleIdx="2" presStyleCnt="3" custScaleX="131667" custScaleY="130725">
        <dgm:presLayoutVars>
          <dgm:bulletEnabled val="1"/>
        </dgm:presLayoutVars>
      </dgm:prSet>
      <dgm:spPr/>
    </dgm:pt>
  </dgm:ptLst>
  <dgm:cxnLst>
    <dgm:cxn modelId="{FD15BF18-1763-4E7D-B291-A2339CCE2552}" type="presOf" srcId="{62578B72-2E6B-4B60-920C-DCFD580E5C81}" destId="{3DDF4C99-9C00-4F49-B2F6-96D8FA0FD69C}" srcOrd="0" destOrd="0" presId="urn:microsoft.com/office/officeart/2005/8/layout/equation1"/>
    <dgm:cxn modelId="{9D759C4C-E2D9-4EAD-A100-6773FC89A862}" type="presOf" srcId="{640C2546-CEA6-4999-9BA9-2265FAE263FD}" destId="{92B29861-3D7A-4A43-BA22-9FE43386657F}" srcOrd="0" destOrd="0" presId="urn:microsoft.com/office/officeart/2005/8/layout/equation1"/>
    <dgm:cxn modelId="{22177E55-0224-4F0D-A838-8C847B97BF4D}" type="presOf" srcId="{416D99D9-0108-4530-A251-B9354A757589}" destId="{2F2333C2-1EC6-4651-9090-0DBBDE749A59}" srcOrd="0" destOrd="0" presId="urn:microsoft.com/office/officeart/2005/8/layout/equation1"/>
    <dgm:cxn modelId="{04936E57-F9CF-4399-BE3A-271F0BE888FD}" srcId="{416D99D9-0108-4530-A251-B9354A757589}" destId="{EFE2C128-7074-4FB6-AF2C-C1AFA2A58343}" srcOrd="2" destOrd="0" parTransId="{B5AFB5A5-6EEA-4AEB-9A0D-C58F12CA5340}" sibTransId="{7A96014A-6825-4633-8E3F-0A1C4D6F6418}"/>
    <dgm:cxn modelId="{E36FEB8B-AEA5-4E43-9BBB-C70E7FD43ECB}" srcId="{416D99D9-0108-4530-A251-B9354A757589}" destId="{F4979226-D35F-41CE-821C-915270F86E9F}" srcOrd="1" destOrd="0" parTransId="{BAEAFF43-14DF-4FB9-9C8C-E0C8647CC8C9}" sibTransId="{640C2546-CEA6-4999-9BA9-2265FAE263FD}"/>
    <dgm:cxn modelId="{2F46B2A4-72AA-4E4C-AF08-51AC0428D6CA}" type="presOf" srcId="{EFE2C128-7074-4FB6-AF2C-C1AFA2A58343}" destId="{CC32AFDA-9211-4DE2-8EEF-A3166752F108}" srcOrd="0" destOrd="0" presId="urn:microsoft.com/office/officeart/2005/8/layout/equation1"/>
    <dgm:cxn modelId="{3D2E31BA-97B4-4A57-9074-A5FBD0967133}" srcId="{416D99D9-0108-4530-A251-B9354A757589}" destId="{62578B72-2E6B-4B60-920C-DCFD580E5C81}" srcOrd="0" destOrd="0" parTransId="{85AD1E0B-1916-4A7E-9973-0EC109E37F4A}" sibTransId="{6E6BD9CA-A410-456C-A0F0-7B1F10C73AAC}"/>
    <dgm:cxn modelId="{393883E0-8CD0-41E7-BF84-938C3EA1127F}" type="presOf" srcId="{F4979226-D35F-41CE-821C-915270F86E9F}" destId="{830258DD-874E-46A3-991B-5F74B76B8F3E}" srcOrd="0" destOrd="0" presId="urn:microsoft.com/office/officeart/2005/8/layout/equation1"/>
    <dgm:cxn modelId="{9646F8ED-4778-47DD-88E1-7A97B94F0FD2}" type="presOf" srcId="{6E6BD9CA-A410-456C-A0F0-7B1F10C73AAC}" destId="{6501CA19-F69C-4AB7-B9A9-7425EC0276BD}" srcOrd="0" destOrd="0" presId="urn:microsoft.com/office/officeart/2005/8/layout/equation1"/>
    <dgm:cxn modelId="{5E16072E-C693-4EFB-97D2-EC4407FB55F1}" type="presParOf" srcId="{2F2333C2-1EC6-4651-9090-0DBBDE749A59}" destId="{3DDF4C99-9C00-4F49-B2F6-96D8FA0FD69C}" srcOrd="0" destOrd="0" presId="urn:microsoft.com/office/officeart/2005/8/layout/equation1"/>
    <dgm:cxn modelId="{D24D6985-D377-4EA5-93F5-A973CD81DDD9}" type="presParOf" srcId="{2F2333C2-1EC6-4651-9090-0DBBDE749A59}" destId="{3CBBFBD6-6CCE-497C-A1F4-CCF468BC3314}" srcOrd="1" destOrd="0" presId="urn:microsoft.com/office/officeart/2005/8/layout/equation1"/>
    <dgm:cxn modelId="{51D86C62-DC3A-4E2B-8044-24D15F3FE21A}" type="presParOf" srcId="{2F2333C2-1EC6-4651-9090-0DBBDE749A59}" destId="{6501CA19-F69C-4AB7-B9A9-7425EC0276BD}" srcOrd="2" destOrd="0" presId="urn:microsoft.com/office/officeart/2005/8/layout/equation1"/>
    <dgm:cxn modelId="{92AD6D77-A654-4C02-A62D-57C36981272E}" type="presParOf" srcId="{2F2333C2-1EC6-4651-9090-0DBBDE749A59}" destId="{F6FEC5A0-EB1B-4F3A-9067-A9FCC7233E22}" srcOrd="3" destOrd="0" presId="urn:microsoft.com/office/officeart/2005/8/layout/equation1"/>
    <dgm:cxn modelId="{57D99DFD-37D1-4B75-8798-B78EA7E517E4}" type="presParOf" srcId="{2F2333C2-1EC6-4651-9090-0DBBDE749A59}" destId="{830258DD-874E-46A3-991B-5F74B76B8F3E}" srcOrd="4" destOrd="0" presId="urn:microsoft.com/office/officeart/2005/8/layout/equation1"/>
    <dgm:cxn modelId="{497D21D1-5627-44DB-99A7-A3B466279338}" type="presParOf" srcId="{2F2333C2-1EC6-4651-9090-0DBBDE749A59}" destId="{FDD64F6F-0719-4523-AAA4-F725B2D54239}" srcOrd="5" destOrd="0" presId="urn:microsoft.com/office/officeart/2005/8/layout/equation1"/>
    <dgm:cxn modelId="{88754777-0A91-4DEB-88C2-E98ABCAA8EE4}" type="presParOf" srcId="{2F2333C2-1EC6-4651-9090-0DBBDE749A59}" destId="{92B29861-3D7A-4A43-BA22-9FE43386657F}" srcOrd="6" destOrd="0" presId="urn:microsoft.com/office/officeart/2005/8/layout/equation1"/>
    <dgm:cxn modelId="{DFF7789A-E1D2-4B0B-B310-04A87379963F}" type="presParOf" srcId="{2F2333C2-1EC6-4651-9090-0DBBDE749A59}" destId="{399A7BA9-D6D6-4437-AB7C-ABC9DC5BC393}" srcOrd="7" destOrd="0" presId="urn:microsoft.com/office/officeart/2005/8/layout/equation1"/>
    <dgm:cxn modelId="{3F29D85F-CFCD-4B2D-A518-800DD63DB4C6}" type="presParOf" srcId="{2F2333C2-1EC6-4651-9090-0DBBDE749A59}" destId="{CC32AFDA-9211-4DE2-8EEF-A3166752F1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6D99D9-0108-4530-A251-B9354A757589}" type="doc">
      <dgm:prSet loTypeId="urn:microsoft.com/office/officeart/2005/8/layout/equation1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62578B72-2E6B-4B60-920C-DCFD580E5C81}">
      <dgm:prSet custT="1"/>
      <dgm:spPr/>
      <dgm:t>
        <a:bodyPr/>
        <a:lstStyle/>
        <a:p>
          <a:r>
            <a:rPr lang="es-MX" sz="2800" b="0" i="0" dirty="0"/>
            <a:t>ANALISIS: </a:t>
          </a:r>
          <a:endParaRPr lang="es-CO" sz="2800" dirty="0"/>
        </a:p>
      </dgm:t>
    </dgm:pt>
    <dgm:pt modelId="{85AD1E0B-1916-4A7E-9973-0EC109E37F4A}" type="parTrans" cxnId="{3D2E31BA-97B4-4A57-9074-A5FBD0967133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E6BD9CA-A410-456C-A0F0-7B1F10C73AAC}" type="sibTrans" cxnId="{3D2E31BA-97B4-4A57-9074-A5FBD0967133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F4979226-D35F-41CE-821C-915270F86E9F}">
      <dgm:prSet custT="1"/>
      <dgm:spPr/>
      <dgm:t>
        <a:bodyPr/>
        <a:lstStyle/>
        <a:p>
          <a:r>
            <a:rPr lang="es-MX" sz="1100" b="0" i="0" dirty="0"/>
            <a:t>No llegaron denuncias de corrupción por el buzón de integridad, ni fue materializado ningún conflicto de interés</a:t>
          </a:r>
          <a:endParaRPr lang="es-CO" sz="1100" dirty="0"/>
        </a:p>
      </dgm:t>
    </dgm:pt>
    <dgm:pt modelId="{BAEAFF43-14DF-4FB9-9C8C-E0C8647CC8C9}" type="parTrans" cxnId="{E36FEB8B-AEA5-4E43-9BBB-C70E7FD43ECB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640C2546-CEA6-4999-9BA9-2265FAE263FD}" type="sibTrans" cxnId="{E36FEB8B-AEA5-4E43-9BBB-C70E7FD43ECB}">
      <dgm:prSet custT="1"/>
      <dgm:spPr/>
      <dgm:t>
        <a:bodyPr/>
        <a:lstStyle/>
        <a:p>
          <a:endParaRPr lang="es-CO" sz="1000" dirty="0">
            <a:solidFill>
              <a:schemeClr val="tx1"/>
            </a:solidFill>
          </a:endParaRPr>
        </a:p>
      </dgm:t>
    </dgm:pt>
    <dgm:pt modelId="{EFE2C128-7074-4FB6-AF2C-C1AFA2A58343}">
      <dgm:prSet custT="1"/>
      <dgm:spPr/>
      <dgm:t>
        <a:bodyPr/>
        <a:lstStyle/>
        <a:p>
          <a:r>
            <a:rPr lang="es-MX" sz="60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0%</a:t>
          </a:r>
          <a:endParaRPr lang="es-CO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B5AFB5A5-6EEA-4AEB-9A0D-C58F12CA5340}" type="par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7A96014A-6825-4633-8E3F-0A1C4D6F6418}" type="sibTrans" cxnId="{04936E57-F9CF-4399-BE3A-271F0BE888FD}">
      <dgm:prSet/>
      <dgm:spPr/>
      <dgm:t>
        <a:bodyPr/>
        <a:lstStyle/>
        <a:p>
          <a:endParaRPr lang="es-CO" sz="1000">
            <a:solidFill>
              <a:schemeClr val="tx1"/>
            </a:solidFill>
          </a:endParaRPr>
        </a:p>
      </dgm:t>
    </dgm:pt>
    <dgm:pt modelId="{2F2333C2-1EC6-4651-9090-0DBBDE749A59}" type="pres">
      <dgm:prSet presAssocID="{416D99D9-0108-4530-A251-B9354A757589}" presName="linearFlow" presStyleCnt="0">
        <dgm:presLayoutVars>
          <dgm:dir/>
          <dgm:resizeHandles val="exact"/>
        </dgm:presLayoutVars>
      </dgm:prSet>
      <dgm:spPr/>
    </dgm:pt>
    <dgm:pt modelId="{3DDF4C99-9C00-4F49-B2F6-96D8FA0FD69C}" type="pres">
      <dgm:prSet presAssocID="{62578B72-2E6B-4B60-920C-DCFD580E5C81}" presName="node" presStyleLbl="node1" presStyleIdx="0" presStyleCnt="3">
        <dgm:presLayoutVars>
          <dgm:bulletEnabled val="1"/>
        </dgm:presLayoutVars>
      </dgm:prSet>
      <dgm:spPr/>
    </dgm:pt>
    <dgm:pt modelId="{3CBBFBD6-6CCE-497C-A1F4-CCF468BC3314}" type="pres">
      <dgm:prSet presAssocID="{6E6BD9CA-A410-456C-A0F0-7B1F10C73AAC}" presName="spacerL" presStyleCnt="0"/>
      <dgm:spPr/>
    </dgm:pt>
    <dgm:pt modelId="{6501CA19-F69C-4AB7-B9A9-7425EC0276BD}" type="pres">
      <dgm:prSet presAssocID="{6E6BD9CA-A410-456C-A0F0-7B1F10C73AAC}" presName="sibTrans" presStyleLbl="sibTrans2D1" presStyleIdx="0" presStyleCnt="2"/>
      <dgm:spPr/>
    </dgm:pt>
    <dgm:pt modelId="{F6FEC5A0-EB1B-4F3A-9067-A9FCC7233E22}" type="pres">
      <dgm:prSet presAssocID="{6E6BD9CA-A410-456C-A0F0-7B1F10C73AAC}" presName="spacerR" presStyleCnt="0"/>
      <dgm:spPr/>
    </dgm:pt>
    <dgm:pt modelId="{830258DD-874E-46A3-991B-5F74B76B8F3E}" type="pres">
      <dgm:prSet presAssocID="{F4979226-D35F-41CE-821C-915270F86E9F}" presName="node" presStyleLbl="node1" presStyleIdx="1" presStyleCnt="3">
        <dgm:presLayoutVars>
          <dgm:bulletEnabled val="1"/>
        </dgm:presLayoutVars>
      </dgm:prSet>
      <dgm:spPr/>
    </dgm:pt>
    <dgm:pt modelId="{FDD64F6F-0719-4523-AAA4-F725B2D54239}" type="pres">
      <dgm:prSet presAssocID="{640C2546-CEA6-4999-9BA9-2265FAE263FD}" presName="spacerL" presStyleCnt="0"/>
      <dgm:spPr/>
    </dgm:pt>
    <dgm:pt modelId="{92B29861-3D7A-4A43-BA22-9FE43386657F}" type="pres">
      <dgm:prSet presAssocID="{640C2546-CEA6-4999-9BA9-2265FAE263FD}" presName="sibTrans" presStyleLbl="sibTrans2D1" presStyleIdx="1" presStyleCnt="2"/>
      <dgm:spPr/>
    </dgm:pt>
    <dgm:pt modelId="{399A7BA9-D6D6-4437-AB7C-ABC9DC5BC393}" type="pres">
      <dgm:prSet presAssocID="{640C2546-CEA6-4999-9BA9-2265FAE263FD}" presName="spacerR" presStyleCnt="0"/>
      <dgm:spPr/>
    </dgm:pt>
    <dgm:pt modelId="{CC32AFDA-9211-4DE2-8EEF-A3166752F108}" type="pres">
      <dgm:prSet presAssocID="{EFE2C128-7074-4FB6-AF2C-C1AFA2A58343}" presName="node" presStyleLbl="node1" presStyleIdx="2" presStyleCnt="3" custScaleX="131667" custScaleY="130725">
        <dgm:presLayoutVars>
          <dgm:bulletEnabled val="1"/>
        </dgm:presLayoutVars>
      </dgm:prSet>
      <dgm:spPr/>
    </dgm:pt>
  </dgm:ptLst>
  <dgm:cxnLst>
    <dgm:cxn modelId="{FD15BF18-1763-4E7D-B291-A2339CCE2552}" type="presOf" srcId="{62578B72-2E6B-4B60-920C-DCFD580E5C81}" destId="{3DDF4C99-9C00-4F49-B2F6-96D8FA0FD69C}" srcOrd="0" destOrd="0" presId="urn:microsoft.com/office/officeart/2005/8/layout/equation1"/>
    <dgm:cxn modelId="{9D759C4C-E2D9-4EAD-A100-6773FC89A862}" type="presOf" srcId="{640C2546-CEA6-4999-9BA9-2265FAE263FD}" destId="{92B29861-3D7A-4A43-BA22-9FE43386657F}" srcOrd="0" destOrd="0" presId="urn:microsoft.com/office/officeart/2005/8/layout/equation1"/>
    <dgm:cxn modelId="{22177E55-0224-4F0D-A838-8C847B97BF4D}" type="presOf" srcId="{416D99D9-0108-4530-A251-B9354A757589}" destId="{2F2333C2-1EC6-4651-9090-0DBBDE749A59}" srcOrd="0" destOrd="0" presId="urn:microsoft.com/office/officeart/2005/8/layout/equation1"/>
    <dgm:cxn modelId="{04936E57-F9CF-4399-BE3A-271F0BE888FD}" srcId="{416D99D9-0108-4530-A251-B9354A757589}" destId="{EFE2C128-7074-4FB6-AF2C-C1AFA2A58343}" srcOrd="2" destOrd="0" parTransId="{B5AFB5A5-6EEA-4AEB-9A0D-C58F12CA5340}" sibTransId="{7A96014A-6825-4633-8E3F-0A1C4D6F6418}"/>
    <dgm:cxn modelId="{E36FEB8B-AEA5-4E43-9BBB-C70E7FD43ECB}" srcId="{416D99D9-0108-4530-A251-B9354A757589}" destId="{F4979226-D35F-41CE-821C-915270F86E9F}" srcOrd="1" destOrd="0" parTransId="{BAEAFF43-14DF-4FB9-9C8C-E0C8647CC8C9}" sibTransId="{640C2546-CEA6-4999-9BA9-2265FAE263FD}"/>
    <dgm:cxn modelId="{2F46B2A4-72AA-4E4C-AF08-51AC0428D6CA}" type="presOf" srcId="{EFE2C128-7074-4FB6-AF2C-C1AFA2A58343}" destId="{CC32AFDA-9211-4DE2-8EEF-A3166752F108}" srcOrd="0" destOrd="0" presId="urn:microsoft.com/office/officeart/2005/8/layout/equation1"/>
    <dgm:cxn modelId="{3D2E31BA-97B4-4A57-9074-A5FBD0967133}" srcId="{416D99D9-0108-4530-A251-B9354A757589}" destId="{62578B72-2E6B-4B60-920C-DCFD580E5C81}" srcOrd="0" destOrd="0" parTransId="{85AD1E0B-1916-4A7E-9973-0EC109E37F4A}" sibTransId="{6E6BD9CA-A410-456C-A0F0-7B1F10C73AAC}"/>
    <dgm:cxn modelId="{393883E0-8CD0-41E7-BF84-938C3EA1127F}" type="presOf" srcId="{F4979226-D35F-41CE-821C-915270F86E9F}" destId="{830258DD-874E-46A3-991B-5F74B76B8F3E}" srcOrd="0" destOrd="0" presId="urn:microsoft.com/office/officeart/2005/8/layout/equation1"/>
    <dgm:cxn modelId="{9646F8ED-4778-47DD-88E1-7A97B94F0FD2}" type="presOf" srcId="{6E6BD9CA-A410-456C-A0F0-7B1F10C73AAC}" destId="{6501CA19-F69C-4AB7-B9A9-7425EC0276BD}" srcOrd="0" destOrd="0" presId="urn:microsoft.com/office/officeart/2005/8/layout/equation1"/>
    <dgm:cxn modelId="{5E16072E-C693-4EFB-97D2-EC4407FB55F1}" type="presParOf" srcId="{2F2333C2-1EC6-4651-9090-0DBBDE749A59}" destId="{3DDF4C99-9C00-4F49-B2F6-96D8FA0FD69C}" srcOrd="0" destOrd="0" presId="urn:microsoft.com/office/officeart/2005/8/layout/equation1"/>
    <dgm:cxn modelId="{D24D6985-D377-4EA5-93F5-A973CD81DDD9}" type="presParOf" srcId="{2F2333C2-1EC6-4651-9090-0DBBDE749A59}" destId="{3CBBFBD6-6CCE-497C-A1F4-CCF468BC3314}" srcOrd="1" destOrd="0" presId="urn:microsoft.com/office/officeart/2005/8/layout/equation1"/>
    <dgm:cxn modelId="{51D86C62-DC3A-4E2B-8044-24D15F3FE21A}" type="presParOf" srcId="{2F2333C2-1EC6-4651-9090-0DBBDE749A59}" destId="{6501CA19-F69C-4AB7-B9A9-7425EC0276BD}" srcOrd="2" destOrd="0" presId="urn:microsoft.com/office/officeart/2005/8/layout/equation1"/>
    <dgm:cxn modelId="{92AD6D77-A654-4C02-A62D-57C36981272E}" type="presParOf" srcId="{2F2333C2-1EC6-4651-9090-0DBBDE749A59}" destId="{F6FEC5A0-EB1B-4F3A-9067-A9FCC7233E22}" srcOrd="3" destOrd="0" presId="urn:microsoft.com/office/officeart/2005/8/layout/equation1"/>
    <dgm:cxn modelId="{57D99DFD-37D1-4B75-8798-B78EA7E517E4}" type="presParOf" srcId="{2F2333C2-1EC6-4651-9090-0DBBDE749A59}" destId="{830258DD-874E-46A3-991B-5F74B76B8F3E}" srcOrd="4" destOrd="0" presId="urn:microsoft.com/office/officeart/2005/8/layout/equation1"/>
    <dgm:cxn modelId="{497D21D1-5627-44DB-99A7-A3B466279338}" type="presParOf" srcId="{2F2333C2-1EC6-4651-9090-0DBBDE749A59}" destId="{FDD64F6F-0719-4523-AAA4-F725B2D54239}" srcOrd="5" destOrd="0" presId="urn:microsoft.com/office/officeart/2005/8/layout/equation1"/>
    <dgm:cxn modelId="{88754777-0A91-4DEB-88C2-E98ABCAA8EE4}" type="presParOf" srcId="{2F2333C2-1EC6-4651-9090-0DBBDE749A59}" destId="{92B29861-3D7A-4A43-BA22-9FE43386657F}" srcOrd="6" destOrd="0" presId="urn:microsoft.com/office/officeart/2005/8/layout/equation1"/>
    <dgm:cxn modelId="{DFF7789A-E1D2-4B0B-B310-04A87379963F}" type="presParOf" srcId="{2F2333C2-1EC6-4651-9090-0DBBDE749A59}" destId="{399A7BA9-D6D6-4437-AB7C-ABC9DC5BC393}" srcOrd="7" destOrd="0" presId="urn:microsoft.com/office/officeart/2005/8/layout/equation1"/>
    <dgm:cxn modelId="{3F29D85F-CFCD-4B2D-A518-800DD63DB4C6}" type="presParOf" srcId="{2F2333C2-1EC6-4651-9090-0DBBDE749A59}" destId="{CC32AFDA-9211-4DE2-8EEF-A3166752F1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DE9EF-3A2C-4D1B-A5C8-66FCED0A1A23}">
      <dsp:nvSpPr>
        <dsp:cNvPr id="0" name=""/>
        <dsp:cNvSpPr/>
      </dsp:nvSpPr>
      <dsp:spPr>
        <a:xfrm>
          <a:off x="0" y="3216"/>
          <a:ext cx="7770895" cy="53858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/>
            <a:t>1. Diagnósticos aplicados:</a:t>
          </a:r>
          <a:endParaRPr lang="es-CO" sz="2400" kern="1200" dirty="0"/>
        </a:p>
      </dsp:txBody>
      <dsp:txXfrm>
        <a:off x="26292" y="29508"/>
        <a:ext cx="7718311" cy="486003"/>
      </dsp:txXfrm>
    </dsp:sp>
    <dsp:sp modelId="{8759DADD-95B8-44E6-AD62-BC31A49A0457}">
      <dsp:nvSpPr>
        <dsp:cNvPr id="0" name=""/>
        <dsp:cNvSpPr/>
      </dsp:nvSpPr>
      <dsp:spPr>
        <a:xfrm>
          <a:off x="0" y="541803"/>
          <a:ext cx="7770895" cy="124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2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0" i="0" kern="1200" dirty="0"/>
            <a:t>Encuesta de percepción de Integridad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0" i="0" kern="1200" dirty="0"/>
            <a:t>Evaluación de estrategia “Maratón de Integridad”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0" i="0" kern="1200" dirty="0"/>
            <a:t>Encuesta de Integridad 2024</a:t>
          </a:r>
          <a:endParaRPr lang="es-CO" sz="2000" kern="1200" dirty="0"/>
        </a:p>
      </dsp:txBody>
      <dsp:txXfrm>
        <a:off x="0" y="541803"/>
        <a:ext cx="7770895" cy="1247578"/>
      </dsp:txXfrm>
    </dsp:sp>
    <dsp:sp modelId="{56E8C3B5-E7F8-4C37-9D24-8D229537FAE2}">
      <dsp:nvSpPr>
        <dsp:cNvPr id="0" name=""/>
        <dsp:cNvSpPr/>
      </dsp:nvSpPr>
      <dsp:spPr>
        <a:xfrm>
          <a:off x="0" y="1683766"/>
          <a:ext cx="7770895" cy="53858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/>
            <a:t>2. Índices de medición.</a:t>
          </a:r>
          <a:endParaRPr lang="es-CO" sz="2400" kern="1200" dirty="0"/>
        </a:p>
      </dsp:txBody>
      <dsp:txXfrm>
        <a:off x="26292" y="1710058"/>
        <a:ext cx="7718311" cy="486003"/>
      </dsp:txXfrm>
    </dsp:sp>
    <dsp:sp modelId="{C4CA9A75-A409-4895-A91F-5D7236C6AB18}">
      <dsp:nvSpPr>
        <dsp:cNvPr id="0" name=""/>
        <dsp:cNvSpPr/>
      </dsp:nvSpPr>
      <dsp:spPr>
        <a:xfrm>
          <a:off x="0" y="2393612"/>
          <a:ext cx="7770895" cy="1566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2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Cobertura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Cumplimiento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Percepción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Gestión Preventiva</a:t>
          </a:r>
        </a:p>
      </dsp:txBody>
      <dsp:txXfrm>
        <a:off x="0" y="2393612"/>
        <a:ext cx="7770895" cy="1566834"/>
      </dsp:txXfrm>
    </dsp:sp>
    <dsp:sp modelId="{ADF6D5A7-C03E-4DE7-9241-40259CF7ABD3}">
      <dsp:nvSpPr>
        <dsp:cNvPr id="0" name=""/>
        <dsp:cNvSpPr/>
      </dsp:nvSpPr>
      <dsp:spPr>
        <a:xfrm>
          <a:off x="0" y="3815496"/>
          <a:ext cx="7770895" cy="53858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/>
            <a:t>3. Informes de seguimiento y evaluación.</a:t>
          </a:r>
          <a:endParaRPr lang="es-CO" sz="2400" kern="1200" dirty="0"/>
        </a:p>
      </dsp:txBody>
      <dsp:txXfrm>
        <a:off x="26292" y="3841788"/>
        <a:ext cx="7718311" cy="486003"/>
      </dsp:txXfrm>
    </dsp:sp>
    <dsp:sp modelId="{8976844A-2FCD-4E6D-9CA9-324993C5DEC9}">
      <dsp:nvSpPr>
        <dsp:cNvPr id="0" name=""/>
        <dsp:cNvSpPr/>
      </dsp:nvSpPr>
      <dsp:spPr>
        <a:xfrm>
          <a:off x="0" y="4433391"/>
          <a:ext cx="7770895" cy="93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2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Otros resultados de interés.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Informes trimestrales de Integridad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/>
            <a:t>Informe consolidado Programa de Integridad 2024</a:t>
          </a:r>
        </a:p>
      </dsp:txBody>
      <dsp:txXfrm>
        <a:off x="0" y="4433391"/>
        <a:ext cx="7770895" cy="933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A0D1D-C6DD-4CF4-8671-D2A413A62A22}">
      <dsp:nvSpPr>
        <dsp:cNvPr id="0" name=""/>
        <dsp:cNvSpPr/>
      </dsp:nvSpPr>
      <dsp:spPr>
        <a:xfrm>
          <a:off x="1696" y="510248"/>
          <a:ext cx="1949775" cy="97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SERVIDORES PÚBLICOS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148 </a:t>
          </a:r>
          <a:endParaRPr lang="es-CO" sz="18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30249" y="538801"/>
        <a:ext cx="1892669" cy="917781"/>
      </dsp:txXfrm>
    </dsp:sp>
    <dsp:sp modelId="{1B05B14D-8F02-4AF6-AD77-9DFAA4135CF1}">
      <dsp:nvSpPr>
        <dsp:cNvPr id="0" name=""/>
        <dsp:cNvSpPr/>
      </dsp:nvSpPr>
      <dsp:spPr>
        <a:xfrm>
          <a:off x="2438915" y="510248"/>
          <a:ext cx="1949775" cy="97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CONTRATISTAS 205</a:t>
          </a:r>
          <a:endParaRPr lang="es-CO" sz="18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2467468" y="538801"/>
        <a:ext cx="1892669" cy="917781"/>
      </dsp:txXfrm>
    </dsp:sp>
    <dsp:sp modelId="{F3424D15-6393-4408-A281-AEDD30E00BC6}">
      <dsp:nvSpPr>
        <dsp:cNvPr id="0" name=""/>
        <dsp:cNvSpPr/>
      </dsp:nvSpPr>
      <dsp:spPr>
        <a:xfrm>
          <a:off x="4876134" y="510248"/>
          <a:ext cx="1949775" cy="97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TOTAL POBLACIONAL: 353</a:t>
          </a:r>
          <a:endParaRPr lang="es-CO" sz="18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4904687" y="538801"/>
        <a:ext cx="1892669" cy="917781"/>
      </dsp:txXfrm>
    </dsp:sp>
    <dsp:sp modelId="{E7AE1990-9591-4E55-AEAD-B4D27067A5B8}">
      <dsp:nvSpPr>
        <dsp:cNvPr id="0" name=""/>
        <dsp:cNvSpPr/>
      </dsp:nvSpPr>
      <dsp:spPr>
        <a:xfrm>
          <a:off x="7313354" y="510248"/>
          <a:ext cx="1949775" cy="97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MUESTRA ESPERADA: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200</a:t>
          </a:r>
          <a:endParaRPr lang="es-CO" sz="18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7341907" y="538801"/>
        <a:ext cx="1892669" cy="91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22DD-2EEB-4795-8C43-1DDC244C0160}">
      <dsp:nvSpPr>
        <dsp:cNvPr id="0" name=""/>
        <dsp:cNvSpPr/>
      </dsp:nvSpPr>
      <dsp:spPr>
        <a:xfrm>
          <a:off x="1089594" y="955"/>
          <a:ext cx="2778032" cy="1666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PARTICIPANTES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27</a:t>
          </a:r>
        </a:p>
      </dsp:txBody>
      <dsp:txXfrm>
        <a:off x="1089594" y="955"/>
        <a:ext cx="2778032" cy="1666819"/>
      </dsp:txXfrm>
    </dsp:sp>
    <dsp:sp modelId="{CE91395C-BC28-4582-8A1D-6561B7DB6A99}">
      <dsp:nvSpPr>
        <dsp:cNvPr id="0" name=""/>
        <dsp:cNvSpPr/>
      </dsp:nvSpPr>
      <dsp:spPr>
        <a:xfrm>
          <a:off x="4145430" y="955"/>
          <a:ext cx="2778032" cy="1666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ENTIDADES: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CAJA DE VIVIENDA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SECRETARIA DE HABITAT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UAESP</a:t>
          </a:r>
        </a:p>
      </dsp:txBody>
      <dsp:txXfrm>
        <a:off x="4145430" y="955"/>
        <a:ext cx="2778032" cy="1666819"/>
      </dsp:txXfrm>
    </dsp:sp>
    <dsp:sp modelId="{5A6993C9-2FBE-4A0C-A2BB-7B5C3C4E87BC}">
      <dsp:nvSpPr>
        <dsp:cNvPr id="0" name=""/>
        <dsp:cNvSpPr/>
      </dsp:nvSpPr>
      <dsp:spPr>
        <a:xfrm>
          <a:off x="7201266" y="955"/>
          <a:ext cx="2778032" cy="1666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JURADOS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5</a:t>
          </a:r>
          <a:endParaRPr lang="es-CO" sz="14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7201266" y="955"/>
        <a:ext cx="2778032" cy="1666819"/>
      </dsp:txXfrm>
    </dsp:sp>
    <dsp:sp modelId="{86AC2339-735A-405E-9A93-2F415D25BC2B}">
      <dsp:nvSpPr>
        <dsp:cNvPr id="0" name=""/>
        <dsp:cNvSpPr/>
      </dsp:nvSpPr>
      <dsp:spPr>
        <a:xfrm>
          <a:off x="2617512" y="1945578"/>
          <a:ext cx="2778032" cy="1666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EQUIPOS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5</a:t>
          </a:r>
          <a:endParaRPr lang="es-CO" sz="14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2617512" y="1945578"/>
        <a:ext cx="2778032" cy="1666819"/>
      </dsp:txXfrm>
    </dsp:sp>
    <dsp:sp modelId="{76E314E1-57AD-4994-AD50-D31F153B2F72}">
      <dsp:nvSpPr>
        <dsp:cNvPr id="0" name=""/>
        <dsp:cNvSpPr/>
      </dsp:nvSpPr>
      <dsp:spPr>
        <a:xfrm>
          <a:off x="5673348" y="1945578"/>
          <a:ext cx="2778032" cy="1666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VALORES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0" i="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HONESTIDAD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DILIGENCIA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JUSTICIA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RESPETO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COMPROMISO</a:t>
          </a:r>
          <a:endParaRPr lang="es-CO" sz="1100" kern="1200" dirty="0"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5673348" y="1945578"/>
        <a:ext cx="2778032" cy="1666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8FCB5-11EF-4957-A5D3-2825DFC48629}">
      <dsp:nvSpPr>
        <dsp:cNvPr id="0" name=""/>
        <dsp:cNvSpPr/>
      </dsp:nvSpPr>
      <dsp:spPr>
        <a:xfrm>
          <a:off x="-4983754" y="-763880"/>
          <a:ext cx="5937528" cy="5937528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05F64-5B3E-4D9E-8AA2-64DF1474ABD5}">
      <dsp:nvSpPr>
        <dsp:cNvPr id="0" name=""/>
        <dsp:cNvSpPr/>
      </dsp:nvSpPr>
      <dsp:spPr>
        <a:xfrm>
          <a:off x="309345" y="200468"/>
          <a:ext cx="7102072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>
              <a:solidFill>
                <a:schemeClr val="tx1"/>
              </a:solidFill>
            </a:rPr>
            <a:t>Compromiso para todas las actividades.</a:t>
          </a:r>
          <a:endParaRPr lang="es-CO" sz="2100" kern="1200" dirty="0">
            <a:solidFill>
              <a:schemeClr val="tx1"/>
            </a:solidFill>
          </a:endParaRPr>
        </a:p>
      </dsp:txBody>
      <dsp:txXfrm>
        <a:off x="309345" y="200468"/>
        <a:ext cx="7102072" cy="400759"/>
      </dsp:txXfrm>
    </dsp:sp>
    <dsp:sp modelId="{4FE8B15F-EAFD-4671-9065-D10DC0D8930E}">
      <dsp:nvSpPr>
        <dsp:cNvPr id="0" name=""/>
        <dsp:cNvSpPr/>
      </dsp:nvSpPr>
      <dsp:spPr>
        <a:xfrm>
          <a:off x="58870" y="150373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57B70-4181-40AC-9710-577301177E16}">
      <dsp:nvSpPr>
        <dsp:cNvPr id="0" name=""/>
        <dsp:cNvSpPr/>
      </dsp:nvSpPr>
      <dsp:spPr>
        <a:xfrm>
          <a:off x="672269" y="801960"/>
          <a:ext cx="6739148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Seguir los procedimientos.</a:t>
          </a:r>
          <a:endParaRPr lang="es-CO" sz="2100" kern="1200" dirty="0"/>
        </a:p>
      </dsp:txBody>
      <dsp:txXfrm>
        <a:off x="672269" y="801960"/>
        <a:ext cx="6739148" cy="400759"/>
      </dsp:txXfrm>
    </dsp:sp>
    <dsp:sp modelId="{E85D1E93-2525-413F-9425-738E862FBCAE}">
      <dsp:nvSpPr>
        <dsp:cNvPr id="0" name=""/>
        <dsp:cNvSpPr/>
      </dsp:nvSpPr>
      <dsp:spPr>
        <a:xfrm>
          <a:off x="421794" y="751865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F73E88-66E5-449A-809C-09217D101F66}">
      <dsp:nvSpPr>
        <dsp:cNvPr id="0" name=""/>
        <dsp:cNvSpPr/>
      </dsp:nvSpPr>
      <dsp:spPr>
        <a:xfrm>
          <a:off x="871149" y="1403011"/>
          <a:ext cx="6540267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Lineamientos claros – Comunicación asertiva.</a:t>
          </a:r>
          <a:endParaRPr lang="es-CO" sz="2100" kern="1200" dirty="0"/>
        </a:p>
      </dsp:txBody>
      <dsp:txXfrm>
        <a:off x="871149" y="1403011"/>
        <a:ext cx="6540267" cy="400759"/>
      </dsp:txXfrm>
    </dsp:sp>
    <dsp:sp modelId="{A6C55420-DFE5-467D-B421-8B566E035E75}">
      <dsp:nvSpPr>
        <dsp:cNvPr id="0" name=""/>
        <dsp:cNvSpPr/>
      </dsp:nvSpPr>
      <dsp:spPr>
        <a:xfrm>
          <a:off x="620674" y="1352916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669A8D-A90A-4A9F-90D3-777AE75E1F32}">
      <dsp:nvSpPr>
        <dsp:cNvPr id="0" name=""/>
        <dsp:cNvSpPr/>
      </dsp:nvSpPr>
      <dsp:spPr>
        <a:xfrm>
          <a:off x="934650" y="2004504"/>
          <a:ext cx="6476767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Optimizar el tiempo en el trabajo.</a:t>
          </a:r>
          <a:endParaRPr lang="es-CO" sz="2100" kern="1200" dirty="0"/>
        </a:p>
      </dsp:txBody>
      <dsp:txXfrm>
        <a:off x="934650" y="2004504"/>
        <a:ext cx="6476767" cy="400759"/>
      </dsp:txXfrm>
    </dsp:sp>
    <dsp:sp modelId="{D7DFBE2D-A927-4765-B996-87D264FCDEE3}">
      <dsp:nvSpPr>
        <dsp:cNvPr id="0" name=""/>
        <dsp:cNvSpPr/>
      </dsp:nvSpPr>
      <dsp:spPr>
        <a:xfrm>
          <a:off x="684175" y="1954409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968A6-2683-4D8F-B3BF-D416E22CEDB0}">
      <dsp:nvSpPr>
        <dsp:cNvPr id="0" name=""/>
        <dsp:cNvSpPr/>
      </dsp:nvSpPr>
      <dsp:spPr>
        <a:xfrm>
          <a:off x="871149" y="2605996"/>
          <a:ext cx="6540267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Respetar la diversidad.</a:t>
          </a:r>
          <a:endParaRPr lang="es-CO" sz="2100" kern="1200" dirty="0"/>
        </a:p>
      </dsp:txBody>
      <dsp:txXfrm>
        <a:off x="871149" y="2605996"/>
        <a:ext cx="6540267" cy="400759"/>
      </dsp:txXfrm>
    </dsp:sp>
    <dsp:sp modelId="{3BE8238E-5D19-4A05-A824-695C67FEA8E9}">
      <dsp:nvSpPr>
        <dsp:cNvPr id="0" name=""/>
        <dsp:cNvSpPr/>
      </dsp:nvSpPr>
      <dsp:spPr>
        <a:xfrm>
          <a:off x="620674" y="2555901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E2D319-0E41-42AE-8F0D-00E0CA4252CA}">
      <dsp:nvSpPr>
        <dsp:cNvPr id="0" name=""/>
        <dsp:cNvSpPr/>
      </dsp:nvSpPr>
      <dsp:spPr>
        <a:xfrm>
          <a:off x="672269" y="3207047"/>
          <a:ext cx="6739148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Toma de decisiones conforme a la normativa vigente.</a:t>
          </a:r>
          <a:endParaRPr lang="es-CO" sz="2100" kern="1200" dirty="0"/>
        </a:p>
      </dsp:txBody>
      <dsp:txXfrm>
        <a:off x="672269" y="3207047"/>
        <a:ext cx="6739148" cy="400759"/>
      </dsp:txXfrm>
    </dsp:sp>
    <dsp:sp modelId="{661E9BB6-E3F6-44A1-B31E-C2AF8B12DF05}">
      <dsp:nvSpPr>
        <dsp:cNvPr id="0" name=""/>
        <dsp:cNvSpPr/>
      </dsp:nvSpPr>
      <dsp:spPr>
        <a:xfrm>
          <a:off x="421794" y="3156952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6A4ECD-2D0C-419C-85B9-A1CFF9887598}">
      <dsp:nvSpPr>
        <dsp:cNvPr id="0" name=""/>
        <dsp:cNvSpPr/>
      </dsp:nvSpPr>
      <dsp:spPr>
        <a:xfrm>
          <a:off x="309345" y="3808540"/>
          <a:ext cx="7102072" cy="400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10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i="0" kern="1200" dirty="0"/>
            <a:t>Participación de las directivas en temas de integridad.</a:t>
          </a:r>
          <a:endParaRPr lang="es-CO" sz="2100" kern="1200" dirty="0"/>
        </a:p>
      </dsp:txBody>
      <dsp:txXfrm>
        <a:off x="309345" y="3808540"/>
        <a:ext cx="7102072" cy="400759"/>
      </dsp:txXfrm>
    </dsp:sp>
    <dsp:sp modelId="{B29E60B5-79C6-4E04-8FE1-390A693055C2}">
      <dsp:nvSpPr>
        <dsp:cNvPr id="0" name=""/>
        <dsp:cNvSpPr/>
      </dsp:nvSpPr>
      <dsp:spPr>
        <a:xfrm>
          <a:off x="58870" y="3758445"/>
          <a:ext cx="500949" cy="50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4C99-9C00-4F49-B2F6-96D8FA0FD69C}">
      <dsp:nvSpPr>
        <dsp:cNvPr id="0" name=""/>
        <dsp:cNvSpPr/>
      </dsp:nvSpPr>
      <dsp:spPr>
        <a:xfrm>
          <a:off x="486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 dirty="0"/>
            <a:t>ANALISIS: </a:t>
          </a:r>
          <a:endParaRPr lang="es-CO" sz="2800" kern="1200" dirty="0"/>
        </a:p>
      </dsp:txBody>
      <dsp:txXfrm>
        <a:off x="351325" y="1033420"/>
        <a:ext cx="1693998" cy="1693998"/>
      </dsp:txXfrm>
    </dsp:sp>
    <dsp:sp modelId="{6501CA19-F69C-4AB7-B9A9-7425EC0276BD}">
      <dsp:nvSpPr>
        <dsp:cNvPr id="0" name=""/>
        <dsp:cNvSpPr/>
      </dsp:nvSpPr>
      <dsp:spPr>
        <a:xfrm>
          <a:off x="2590691" y="1185673"/>
          <a:ext cx="1389492" cy="1389492"/>
        </a:xfrm>
        <a:prstGeom prst="mathPlus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>
            <a:solidFill>
              <a:schemeClr val="tx1"/>
            </a:solidFill>
          </a:endParaRPr>
        </a:p>
      </dsp:txBody>
      <dsp:txXfrm>
        <a:off x="2774868" y="1717015"/>
        <a:ext cx="1021138" cy="326808"/>
      </dsp:txXfrm>
    </dsp:sp>
    <dsp:sp modelId="{830258DD-874E-46A3-991B-5F74B76B8F3E}">
      <dsp:nvSpPr>
        <dsp:cNvPr id="0" name=""/>
        <dsp:cNvSpPr/>
      </dsp:nvSpPr>
      <dsp:spPr>
        <a:xfrm>
          <a:off x="4174713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i="0" kern="1200" dirty="0"/>
            <a:t>Si bien las actividades son formuladas para contar con el mayor grupo de participantes, no es viable garantizar el 100% de participación o asistencia, por ello, se implementan distintas estrategias, las cuales se miden mensualmente buscando impactar al mayor número de servidores y colaboradores públicos.</a:t>
          </a:r>
          <a:endParaRPr lang="es-CO" sz="1050" kern="1200" dirty="0"/>
        </a:p>
      </dsp:txBody>
      <dsp:txXfrm>
        <a:off x="4525552" y="1033420"/>
        <a:ext cx="1693998" cy="1693998"/>
      </dsp:txXfrm>
    </dsp:sp>
    <dsp:sp modelId="{92B29861-3D7A-4A43-BA22-9FE43386657F}">
      <dsp:nvSpPr>
        <dsp:cNvPr id="0" name=""/>
        <dsp:cNvSpPr/>
      </dsp:nvSpPr>
      <dsp:spPr>
        <a:xfrm>
          <a:off x="6764918" y="1185673"/>
          <a:ext cx="1389492" cy="1389492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423136"/>
                <a:satOff val="-30892"/>
                <a:lumOff val="40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423136"/>
                <a:satOff val="-30892"/>
                <a:lumOff val="40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423136"/>
                <a:satOff val="-30892"/>
                <a:lumOff val="40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>
            <a:solidFill>
              <a:schemeClr val="tx1"/>
            </a:solidFill>
          </a:endParaRPr>
        </a:p>
      </dsp:txBody>
      <dsp:txXfrm>
        <a:off x="6949095" y="1471908"/>
        <a:ext cx="1021138" cy="817022"/>
      </dsp:txXfrm>
    </dsp:sp>
    <dsp:sp modelId="{CC32AFDA-9211-4DE2-8EEF-A3166752F108}">
      <dsp:nvSpPr>
        <dsp:cNvPr id="0" name=""/>
        <dsp:cNvSpPr/>
      </dsp:nvSpPr>
      <dsp:spPr>
        <a:xfrm>
          <a:off x="8348940" y="314545"/>
          <a:ext cx="3154315" cy="313174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/>
            <a:t>Dentro de las actividades destacadas y que dieron mayor alcance a la socialización de valores están:</a:t>
          </a:r>
          <a:endParaRPr lang="es-CO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b="0" i="0" kern="1200" dirty="0"/>
            <a:t>Tienda de Integridad</a:t>
          </a:r>
          <a:endParaRPr lang="es-CO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b="0" i="0" kern="1200" dirty="0"/>
            <a:t>Maratón de Integridad, porque fue aplicada en otras entidades adscritas al sector.</a:t>
          </a:r>
          <a:endParaRPr lang="es-CO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b="0" i="0" kern="1200" dirty="0"/>
            <a:t>Cine Foro: “Nuestros valores en acción” y </a:t>
          </a:r>
          <a:endParaRPr lang="es-CO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b="0" i="0" kern="1200" dirty="0"/>
            <a:t>Jornadas de Capacitación en Código de Integridad, Bienes y Rentas y Conflictos de Interés.</a:t>
          </a:r>
          <a:endParaRPr lang="es-CO" sz="1100" kern="1200" dirty="0"/>
        </a:p>
      </dsp:txBody>
      <dsp:txXfrm>
        <a:off x="8810879" y="773179"/>
        <a:ext cx="2230437" cy="2214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4C99-9C00-4F49-B2F6-96D8FA0FD69C}">
      <dsp:nvSpPr>
        <dsp:cNvPr id="0" name=""/>
        <dsp:cNvSpPr/>
      </dsp:nvSpPr>
      <dsp:spPr>
        <a:xfrm>
          <a:off x="486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/>
            <a:t>ANALISIS: </a:t>
          </a:r>
          <a:endParaRPr lang="es-CO" sz="2800" kern="1200"/>
        </a:p>
      </dsp:txBody>
      <dsp:txXfrm>
        <a:off x="351325" y="1033420"/>
        <a:ext cx="1693998" cy="1693998"/>
      </dsp:txXfrm>
    </dsp:sp>
    <dsp:sp modelId="{6501CA19-F69C-4AB7-B9A9-7425EC0276BD}">
      <dsp:nvSpPr>
        <dsp:cNvPr id="0" name=""/>
        <dsp:cNvSpPr/>
      </dsp:nvSpPr>
      <dsp:spPr>
        <a:xfrm>
          <a:off x="2590691" y="1185673"/>
          <a:ext cx="1389492" cy="1389492"/>
        </a:xfrm>
        <a:prstGeom prst="mathPlus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2774868" y="1717015"/>
        <a:ext cx="1021138" cy="326808"/>
      </dsp:txXfrm>
    </dsp:sp>
    <dsp:sp modelId="{830258DD-874E-46A3-991B-5F74B76B8F3E}">
      <dsp:nvSpPr>
        <dsp:cNvPr id="0" name=""/>
        <dsp:cNvSpPr/>
      </dsp:nvSpPr>
      <dsp:spPr>
        <a:xfrm>
          <a:off x="4174713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/>
            <a:t>Si bien fue necesario reprogramar algunas actividades, teniendo en cuenta los cambios institucionales a comienzo de año, se logró equilibrar la ejecución de las actividades programadas para la vigencia.</a:t>
          </a:r>
          <a:endParaRPr lang="es-CO" sz="1100" kern="1200" dirty="0"/>
        </a:p>
      </dsp:txBody>
      <dsp:txXfrm>
        <a:off x="4525552" y="1033420"/>
        <a:ext cx="1693998" cy="1693998"/>
      </dsp:txXfrm>
    </dsp:sp>
    <dsp:sp modelId="{92B29861-3D7A-4A43-BA22-9FE43386657F}">
      <dsp:nvSpPr>
        <dsp:cNvPr id="0" name=""/>
        <dsp:cNvSpPr/>
      </dsp:nvSpPr>
      <dsp:spPr>
        <a:xfrm>
          <a:off x="6764918" y="1185673"/>
          <a:ext cx="1389492" cy="1389492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423136"/>
                <a:satOff val="-30892"/>
                <a:lumOff val="40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423136"/>
                <a:satOff val="-30892"/>
                <a:lumOff val="40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423136"/>
                <a:satOff val="-30892"/>
                <a:lumOff val="40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6949095" y="1471908"/>
        <a:ext cx="1021138" cy="817022"/>
      </dsp:txXfrm>
    </dsp:sp>
    <dsp:sp modelId="{CC32AFDA-9211-4DE2-8EEF-A3166752F108}">
      <dsp:nvSpPr>
        <dsp:cNvPr id="0" name=""/>
        <dsp:cNvSpPr/>
      </dsp:nvSpPr>
      <dsp:spPr>
        <a:xfrm>
          <a:off x="8348940" y="314545"/>
          <a:ext cx="3154315" cy="313174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100 %</a:t>
          </a:r>
          <a:endParaRPr lang="es-CO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8810879" y="773179"/>
        <a:ext cx="2230437" cy="2214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4C99-9C00-4F49-B2F6-96D8FA0FD69C}">
      <dsp:nvSpPr>
        <dsp:cNvPr id="0" name=""/>
        <dsp:cNvSpPr/>
      </dsp:nvSpPr>
      <dsp:spPr>
        <a:xfrm>
          <a:off x="486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/>
            <a:t>ANALISIS: </a:t>
          </a:r>
          <a:endParaRPr lang="es-CO" sz="2800" kern="1200"/>
        </a:p>
      </dsp:txBody>
      <dsp:txXfrm>
        <a:off x="351325" y="1033420"/>
        <a:ext cx="1693998" cy="1693998"/>
      </dsp:txXfrm>
    </dsp:sp>
    <dsp:sp modelId="{6501CA19-F69C-4AB7-B9A9-7425EC0276BD}">
      <dsp:nvSpPr>
        <dsp:cNvPr id="0" name=""/>
        <dsp:cNvSpPr/>
      </dsp:nvSpPr>
      <dsp:spPr>
        <a:xfrm>
          <a:off x="2590691" y="1185673"/>
          <a:ext cx="1389492" cy="1389492"/>
        </a:xfrm>
        <a:prstGeom prst="mathPlus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2774868" y="1717015"/>
        <a:ext cx="1021138" cy="326808"/>
      </dsp:txXfrm>
    </dsp:sp>
    <dsp:sp modelId="{830258DD-874E-46A3-991B-5F74B76B8F3E}">
      <dsp:nvSpPr>
        <dsp:cNvPr id="0" name=""/>
        <dsp:cNvSpPr/>
      </dsp:nvSpPr>
      <dsp:spPr>
        <a:xfrm>
          <a:off x="4174713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/>
            <a:t>De 72 personas que respondieron la encuesta de integridad, el 83% reconocen los valores y el equipo de gestores de integridad y tienen recordación de al menos una actividad realizada en torno a los valores y del Código de Integridad..</a:t>
          </a:r>
          <a:endParaRPr lang="es-CO" sz="1100" kern="1200" dirty="0"/>
        </a:p>
      </dsp:txBody>
      <dsp:txXfrm>
        <a:off x="4525552" y="1033420"/>
        <a:ext cx="1693998" cy="1693998"/>
      </dsp:txXfrm>
    </dsp:sp>
    <dsp:sp modelId="{92B29861-3D7A-4A43-BA22-9FE43386657F}">
      <dsp:nvSpPr>
        <dsp:cNvPr id="0" name=""/>
        <dsp:cNvSpPr/>
      </dsp:nvSpPr>
      <dsp:spPr>
        <a:xfrm>
          <a:off x="6764918" y="1185673"/>
          <a:ext cx="1389492" cy="1389492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423136"/>
                <a:satOff val="-30892"/>
                <a:lumOff val="40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423136"/>
                <a:satOff val="-30892"/>
                <a:lumOff val="40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423136"/>
                <a:satOff val="-30892"/>
                <a:lumOff val="40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6949095" y="1471908"/>
        <a:ext cx="1021138" cy="817022"/>
      </dsp:txXfrm>
    </dsp:sp>
    <dsp:sp modelId="{CC32AFDA-9211-4DE2-8EEF-A3166752F108}">
      <dsp:nvSpPr>
        <dsp:cNvPr id="0" name=""/>
        <dsp:cNvSpPr/>
      </dsp:nvSpPr>
      <dsp:spPr>
        <a:xfrm>
          <a:off x="8348940" y="314545"/>
          <a:ext cx="3154315" cy="313174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83%</a:t>
          </a:r>
          <a:endParaRPr lang="es-CO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8810879" y="773179"/>
        <a:ext cx="2230437" cy="2214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F4C99-9C00-4F49-B2F6-96D8FA0FD69C}">
      <dsp:nvSpPr>
        <dsp:cNvPr id="0" name=""/>
        <dsp:cNvSpPr/>
      </dsp:nvSpPr>
      <dsp:spPr>
        <a:xfrm>
          <a:off x="486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/>
            <a:t>ANALISIS: </a:t>
          </a:r>
          <a:endParaRPr lang="es-CO" sz="2800" kern="1200"/>
        </a:p>
      </dsp:txBody>
      <dsp:txXfrm>
        <a:off x="351325" y="1033420"/>
        <a:ext cx="1693998" cy="1693998"/>
      </dsp:txXfrm>
    </dsp:sp>
    <dsp:sp modelId="{6501CA19-F69C-4AB7-B9A9-7425EC0276BD}">
      <dsp:nvSpPr>
        <dsp:cNvPr id="0" name=""/>
        <dsp:cNvSpPr/>
      </dsp:nvSpPr>
      <dsp:spPr>
        <a:xfrm>
          <a:off x="2590691" y="1185673"/>
          <a:ext cx="1389492" cy="1389492"/>
        </a:xfrm>
        <a:prstGeom prst="mathPlus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2774868" y="1717015"/>
        <a:ext cx="1021138" cy="326808"/>
      </dsp:txXfrm>
    </dsp:sp>
    <dsp:sp modelId="{830258DD-874E-46A3-991B-5F74B76B8F3E}">
      <dsp:nvSpPr>
        <dsp:cNvPr id="0" name=""/>
        <dsp:cNvSpPr/>
      </dsp:nvSpPr>
      <dsp:spPr>
        <a:xfrm>
          <a:off x="4174713" y="682581"/>
          <a:ext cx="2395676" cy="239567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dirty="0"/>
            <a:t>No llegaron denuncias de corrupción por el buzón de integridad, ni fue materializado ningún conflicto de interés</a:t>
          </a:r>
          <a:endParaRPr lang="es-CO" sz="1100" kern="1200" dirty="0"/>
        </a:p>
      </dsp:txBody>
      <dsp:txXfrm>
        <a:off x="4525552" y="1033420"/>
        <a:ext cx="1693998" cy="1693998"/>
      </dsp:txXfrm>
    </dsp:sp>
    <dsp:sp modelId="{92B29861-3D7A-4A43-BA22-9FE43386657F}">
      <dsp:nvSpPr>
        <dsp:cNvPr id="0" name=""/>
        <dsp:cNvSpPr/>
      </dsp:nvSpPr>
      <dsp:spPr>
        <a:xfrm>
          <a:off x="6764918" y="1185673"/>
          <a:ext cx="1389492" cy="1389492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423136"/>
                <a:satOff val="-30892"/>
                <a:lumOff val="40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423136"/>
                <a:satOff val="-30892"/>
                <a:lumOff val="40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423136"/>
                <a:satOff val="-30892"/>
                <a:lumOff val="40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/>
            </a:solidFill>
          </a:endParaRPr>
        </a:p>
      </dsp:txBody>
      <dsp:txXfrm>
        <a:off x="6949095" y="1471908"/>
        <a:ext cx="1021138" cy="817022"/>
      </dsp:txXfrm>
    </dsp:sp>
    <dsp:sp modelId="{CC32AFDA-9211-4DE2-8EEF-A3166752F108}">
      <dsp:nvSpPr>
        <dsp:cNvPr id="0" name=""/>
        <dsp:cNvSpPr/>
      </dsp:nvSpPr>
      <dsp:spPr>
        <a:xfrm>
          <a:off x="8348940" y="314545"/>
          <a:ext cx="3154315" cy="313174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7245"/>
                <a:satOff val="-21741"/>
                <a:lumOff val="315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7245"/>
                <a:satOff val="-21741"/>
                <a:lumOff val="315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7245"/>
                <a:satOff val="-21741"/>
                <a:lumOff val="315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0%</a:t>
          </a:r>
          <a:endParaRPr lang="es-CO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8810879" y="773179"/>
        <a:ext cx="2230437" cy="221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f9f6266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bf9f6266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25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940CC960-E0D6-ADCE-4FA0-9B3FCDB4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CC199608-44A4-D6AE-08BB-ACAEABB92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E0583072-402A-798C-BB67-3CAFBC1D1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29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50DFF01-CD35-60B1-C718-BFFCC3A43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>
            <a:extLst>
              <a:ext uri="{FF2B5EF4-FFF2-40B4-BE49-F238E27FC236}">
                <a16:creationId xmlns:a16="http://schemas.microsoft.com/office/drawing/2014/main" id="{9F0064F1-3C60-5C7F-D5D8-93FFB54E8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>
            <a:extLst>
              <a:ext uri="{FF2B5EF4-FFF2-40B4-BE49-F238E27FC236}">
                <a16:creationId xmlns:a16="http://schemas.microsoft.com/office/drawing/2014/main" id="{1C7539F7-0A9C-3F84-CC30-196A926B91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6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302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38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e5e2f3b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e5e2f3b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92778-97B2-C35A-0FAB-45CDB39A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88143"/>
            <a:ext cx="10515600" cy="1325563"/>
          </a:xfrm>
        </p:spPr>
        <p:txBody>
          <a:bodyPr/>
          <a:lstStyle>
            <a:lvl1pPr>
              <a:defRPr b="1">
                <a:solidFill>
                  <a:srgbClr val="16674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5F0C58-0FDF-10A7-7CE9-E5D2BAC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8A-32BA-4D61-B0AE-1473DF2CB7D4}" type="datetimeFigureOut">
              <a:rPr lang="es-CO" smtClean="0"/>
              <a:t>9/01/2025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EC982A-539F-9F06-9007-D45AFDE2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CBC8C2-BE81-9663-AE44-84F52C8F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4831-8E32-4D5F-957B-84277ED09BD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761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0F06C-67DD-0129-465C-063938DF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B0C7EF-CEE5-5F5B-3DC5-8B38E2F84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B03F7-0005-0C7D-E389-D4052C41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BE4-51C5-487C-8122-73AA23F02E14}" type="datetimeFigureOut">
              <a:rPr lang="es-CO" smtClean="0"/>
              <a:t>9/01/2025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6B081-386D-AF6B-0FA4-E9DCC341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8E4205-4F26-7006-E3E9-1C06D64B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8CEF-0477-4B27-8B19-D6330FD4BCD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13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B775D4-39AE-01C7-2E4B-BFBF8AB2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53203-83BF-ADBD-3A17-43528C36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2ED56-6368-C145-18A8-E0690D117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29E8A-32BA-4D61-B0AE-1473DF2CB7D4}" type="datetimeFigureOut">
              <a:rPr lang="es-CO" smtClean="0"/>
              <a:t>9/01/2025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9659A-F621-A0DF-DC0F-6FB2592B2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49B20-5347-986C-6894-A522E428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54831-8E32-4D5F-957B-84277ED09BD2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0B33AD9-9A15-4392-8A7C-9FB77504F955}"/>
              </a:ext>
            </a:extLst>
          </p:cNvPr>
          <p:cNvGrpSpPr/>
          <p:nvPr userDrawn="1"/>
        </p:nvGrpSpPr>
        <p:grpSpPr>
          <a:xfrm>
            <a:off x="0" y="-52"/>
            <a:ext cx="12192000" cy="6858053"/>
            <a:chOff x="0" y="-52"/>
            <a:chExt cx="12192000" cy="6858053"/>
          </a:xfrm>
        </p:grpSpPr>
        <p:pic>
          <p:nvPicPr>
            <p:cNvPr id="105" name="Google Shape;105;p15"/>
            <p:cNvPicPr preferRelativeResize="0"/>
            <p:nvPr/>
          </p:nvPicPr>
          <p:blipFill rotWithShape="1">
            <a:blip r:embed="rId3">
              <a:alphaModFix/>
            </a:blip>
            <a:srcRect b="15604"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" name="Google Shape;106;p15"/>
            <p:cNvGrpSpPr/>
            <p:nvPr/>
          </p:nvGrpSpPr>
          <p:grpSpPr>
            <a:xfrm>
              <a:off x="10943664" y="-52"/>
              <a:ext cx="1245319" cy="6857697"/>
              <a:chOff x="10950525" y="35050"/>
              <a:chExt cx="1239000" cy="6822900"/>
            </a:xfrm>
          </p:grpSpPr>
          <p:sp>
            <p:nvSpPr>
              <p:cNvPr id="107" name="Google Shape;107;p15"/>
              <p:cNvSpPr/>
              <p:nvPr/>
            </p:nvSpPr>
            <p:spPr>
              <a:xfrm flipH="1">
                <a:off x="10950525" y="2554450"/>
                <a:ext cx="1239000" cy="4303500"/>
              </a:xfrm>
              <a:prstGeom prst="rtTriangle">
                <a:avLst/>
              </a:prstGeom>
              <a:solidFill>
                <a:srgbClr val="50B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 rot="10800000">
                <a:off x="10950525" y="35050"/>
                <a:ext cx="1239000" cy="2519400"/>
              </a:xfrm>
              <a:prstGeom prst="rtTriangle">
                <a:avLst/>
              </a:prstGeom>
              <a:solidFill>
                <a:srgbClr val="166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9" name="Google Shape;109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161009" y="6465999"/>
                <a:ext cx="949873" cy="3107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959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52A335-A197-68F6-4434-4090C34F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FAA8A-EF1E-E948-BACF-BF721B489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7C0EA-12F3-6275-D87D-042173B62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45BE4-51C5-487C-8122-73AA23F02E14}" type="datetimeFigureOut">
              <a:rPr lang="es-CO" smtClean="0"/>
              <a:t>9/01/2025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40091-B45A-491C-44C5-499AB9879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C9F1E4-1AF4-C3CC-11D2-AB3025856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78CEF-0477-4B27-8B19-D6330FD4BCD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698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F392F46-97F4-4653-958C-477347EC86C6}"/>
              </a:ext>
            </a:extLst>
          </p:cNvPr>
          <p:cNvGrpSpPr/>
          <p:nvPr/>
        </p:nvGrpSpPr>
        <p:grpSpPr>
          <a:xfrm>
            <a:off x="-1160900" y="-2125"/>
            <a:ext cx="13367600" cy="6860125"/>
            <a:chOff x="-1160900" y="-2125"/>
            <a:chExt cx="13367600" cy="6860125"/>
          </a:xfrm>
          <a:solidFill>
            <a:srgbClr val="16674A"/>
          </a:solidFill>
        </p:grpSpPr>
        <p:sp>
          <p:nvSpPr>
            <p:cNvPr id="84" name="Google Shape;84;p13"/>
            <p:cNvSpPr/>
            <p:nvPr/>
          </p:nvSpPr>
          <p:spPr>
            <a:xfrm>
              <a:off x="0" y="-2125"/>
              <a:ext cx="12206700" cy="6857700"/>
            </a:xfrm>
            <a:prstGeom prst="rect">
              <a:avLst/>
            </a:prstGeom>
            <a:solidFill>
              <a:srgbClr val="1D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flipH="1">
              <a:off x="10943664" y="2532197"/>
              <a:ext cx="1245319" cy="4325448"/>
            </a:xfrm>
            <a:prstGeom prst="rtTriangle">
              <a:avLst/>
            </a:prstGeom>
            <a:solidFill>
              <a:srgbClr val="50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10800000">
              <a:off x="10943664" y="-52"/>
              <a:ext cx="1245319" cy="2532249"/>
            </a:xfrm>
            <a:prstGeom prst="rtTriangle">
              <a:avLst/>
            </a:prstGeom>
            <a:solidFill>
              <a:srgbClr val="166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O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flipH="1">
              <a:off x="-1160900" y="479700"/>
              <a:ext cx="3074100" cy="6378300"/>
            </a:xfrm>
            <a:prstGeom prst="parallelogram">
              <a:avLst>
                <a:gd name="adj" fmla="val 71939"/>
              </a:avLst>
            </a:prstGeom>
            <a:solidFill>
              <a:srgbClr val="166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O" dirty="0">
                  <a:sym typeface="Calibri"/>
                </a:rPr>
                <a:t> </a:t>
              </a:r>
              <a:endParaRPr dirty="0"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403167" y="900911"/>
            <a:ext cx="11117554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MX" sz="63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 </a:t>
            </a:r>
            <a:r>
              <a:rPr lang="es-MX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INFORME DE RESULTADOS DIAGNÓSTICO</a:t>
            </a:r>
            <a:endParaRPr lang="es-ES" sz="6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ea typeface="Oswald"/>
              <a:cs typeface="Oswald"/>
              <a:sym typeface="Oswald"/>
            </a:endParaRPr>
          </a:p>
          <a:p>
            <a:pPr algn="ctr"/>
            <a:endParaRPr lang="es-MX" sz="63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/>
            <a:r>
              <a:rPr lang="es-MX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PROGRAMA DE INTEGRIDAD 2024</a:t>
            </a:r>
            <a:endParaRPr lang="es-MX" sz="6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ea typeface="Oswald"/>
              <a:cs typeface="Oswald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FFB04E5-8327-02E9-93CD-CF9D4D8D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1615" y="5694860"/>
            <a:ext cx="3488771" cy="739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788E7-B2CF-83F0-4A35-24FB5967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B61B3A45-6F2F-C23C-437B-97E2F3FAB999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DIAGNÓSTICOS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14A9FB-383C-94D3-B403-F168E027D3C0}"/>
              </a:ext>
            </a:extLst>
          </p:cNvPr>
          <p:cNvSpPr txBox="1"/>
          <p:nvPr/>
        </p:nvSpPr>
        <p:spPr>
          <a:xfrm>
            <a:off x="331610" y="1165177"/>
            <a:ext cx="484619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2400" b="0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ENCUESTA DE INTEGRIDAD 2024</a:t>
            </a:r>
            <a:endParaRPr lang="es-CO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B1C831-94C7-3A77-8272-8A65A2B5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50" t="23710" r="13125" b="25544"/>
          <a:stretch/>
        </p:blipFill>
        <p:spPr>
          <a:xfrm>
            <a:off x="481337" y="2388051"/>
            <a:ext cx="5613154" cy="27317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895FE7-0812-1735-66A8-FACA5CC9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25" t="20431" r="12500" b="25765"/>
          <a:stretch/>
        </p:blipFill>
        <p:spPr>
          <a:xfrm>
            <a:off x="6345214" y="845928"/>
            <a:ext cx="5226537" cy="27317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7E18A4-5DD3-D48E-7492-2CF65C37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18" t="19542" r="12750" b="23921"/>
          <a:stretch/>
        </p:blipFill>
        <p:spPr>
          <a:xfrm>
            <a:off x="6345214" y="3731499"/>
            <a:ext cx="5226537" cy="27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DFFA-B604-CF4D-82AF-56919ED9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"/>
            <a:ext cx="11697930" cy="1199164"/>
          </a:xfrm>
        </p:spPr>
        <p:txBody>
          <a:bodyPr/>
          <a:lstStyle/>
          <a:p>
            <a:pPr algn="ctr"/>
            <a:r>
              <a:rPr lang="es-MX" dirty="0"/>
              <a:t>INDICES DE MEDICIÓN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3F6584-A6FB-F7C7-7600-630084B7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27670"/>
              </p:ext>
            </p:extLst>
          </p:nvPr>
        </p:nvGraphicFramePr>
        <p:xfrm>
          <a:off x="2830462" y="1199164"/>
          <a:ext cx="6415546" cy="1843831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606728">
                  <a:extLst>
                    <a:ext uri="{9D8B030D-6E8A-4147-A177-3AD203B41FA5}">
                      <a16:colId xmlns:a16="http://schemas.microsoft.com/office/drawing/2014/main" val="2904116688"/>
                    </a:ext>
                  </a:extLst>
                </a:gridCol>
                <a:gridCol w="1807569">
                  <a:extLst>
                    <a:ext uri="{9D8B030D-6E8A-4147-A177-3AD203B41FA5}">
                      <a16:colId xmlns:a16="http://schemas.microsoft.com/office/drawing/2014/main" val="1684724317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3316012707"/>
                    </a:ext>
                  </a:extLst>
                </a:gridCol>
                <a:gridCol w="1712835">
                  <a:extLst>
                    <a:ext uri="{9D8B030D-6E8A-4147-A177-3AD203B41FA5}">
                      <a16:colId xmlns:a16="http://schemas.microsoft.com/office/drawing/2014/main" val="1711995779"/>
                    </a:ext>
                  </a:extLst>
                </a:gridCol>
              </a:tblGrid>
              <a:tr h="3138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NOMBRE DEL INDICE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FORMULA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PERIODICIDAD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2959638"/>
                  </a:ext>
                </a:extLst>
              </a:tr>
              <a:tr h="1529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Cobertura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Número de trabajadores que asisten a las actividades de integridad/ Número total de servidores públicos y contratistas activos *100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Mensual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Asistencia individual a por lo menos una actividad programada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033714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6362F66-3405-6613-BFF1-16B4B3231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969196"/>
              </p:ext>
            </p:extLst>
          </p:nvPr>
        </p:nvGraphicFramePr>
        <p:xfrm>
          <a:off x="383458" y="2728452"/>
          <a:ext cx="11503742" cy="37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553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53082-AA02-521F-64FD-673ADEE7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20A3-3EB4-9533-8ECA-AAEC3AA9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"/>
            <a:ext cx="11697930" cy="1199164"/>
          </a:xfrm>
        </p:spPr>
        <p:txBody>
          <a:bodyPr/>
          <a:lstStyle/>
          <a:p>
            <a:pPr algn="ctr"/>
            <a:r>
              <a:rPr lang="es-MX" dirty="0"/>
              <a:t>INDICES DE MEDICIÓN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1F72D08-FACB-E08C-476E-0A1A2246B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33841"/>
              </p:ext>
            </p:extLst>
          </p:nvPr>
        </p:nvGraphicFramePr>
        <p:xfrm>
          <a:off x="2830462" y="1199164"/>
          <a:ext cx="6415546" cy="1843831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606728">
                  <a:extLst>
                    <a:ext uri="{9D8B030D-6E8A-4147-A177-3AD203B41FA5}">
                      <a16:colId xmlns:a16="http://schemas.microsoft.com/office/drawing/2014/main" val="2904116688"/>
                    </a:ext>
                  </a:extLst>
                </a:gridCol>
                <a:gridCol w="1830875">
                  <a:extLst>
                    <a:ext uri="{9D8B030D-6E8A-4147-A177-3AD203B41FA5}">
                      <a16:colId xmlns:a16="http://schemas.microsoft.com/office/drawing/2014/main" val="1684724317"/>
                    </a:ext>
                  </a:extLst>
                </a:gridCol>
                <a:gridCol w="1265108">
                  <a:extLst>
                    <a:ext uri="{9D8B030D-6E8A-4147-A177-3AD203B41FA5}">
                      <a16:colId xmlns:a16="http://schemas.microsoft.com/office/drawing/2014/main" val="3316012707"/>
                    </a:ext>
                  </a:extLst>
                </a:gridCol>
                <a:gridCol w="1712835">
                  <a:extLst>
                    <a:ext uri="{9D8B030D-6E8A-4147-A177-3AD203B41FA5}">
                      <a16:colId xmlns:a16="http://schemas.microsoft.com/office/drawing/2014/main" val="1711995779"/>
                    </a:ext>
                  </a:extLst>
                </a:gridCol>
              </a:tblGrid>
              <a:tr h="3138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NOMBRE DEL INDICE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FORMULA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PERIODICIDAD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2959638"/>
                  </a:ext>
                </a:extLst>
              </a:tr>
              <a:tr h="1529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Actividades ejecutadas / Actividades programadas en la vigencia *100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Trimestral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100% de cumplimiento en las actividades programadas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033714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45A1E8D-05C8-B72E-8858-F392E2928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117880"/>
              </p:ext>
            </p:extLst>
          </p:nvPr>
        </p:nvGraphicFramePr>
        <p:xfrm>
          <a:off x="383458" y="2728452"/>
          <a:ext cx="11503742" cy="37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2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114E2-6FD4-5204-339F-0C2244206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E5B0E-F7CF-32BC-E278-EA0B5E72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"/>
            <a:ext cx="11697930" cy="1199164"/>
          </a:xfrm>
        </p:spPr>
        <p:txBody>
          <a:bodyPr/>
          <a:lstStyle/>
          <a:p>
            <a:pPr algn="ctr"/>
            <a:r>
              <a:rPr lang="es-MX" dirty="0"/>
              <a:t>INDICES DE MEDICIÓN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15509F-433D-3E31-7271-B645641A9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89081"/>
              </p:ext>
            </p:extLst>
          </p:nvPr>
        </p:nvGraphicFramePr>
        <p:xfrm>
          <a:off x="2830462" y="1199164"/>
          <a:ext cx="6415546" cy="1843831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606728">
                  <a:extLst>
                    <a:ext uri="{9D8B030D-6E8A-4147-A177-3AD203B41FA5}">
                      <a16:colId xmlns:a16="http://schemas.microsoft.com/office/drawing/2014/main" val="2904116688"/>
                    </a:ext>
                  </a:extLst>
                </a:gridCol>
                <a:gridCol w="1807569">
                  <a:extLst>
                    <a:ext uri="{9D8B030D-6E8A-4147-A177-3AD203B41FA5}">
                      <a16:colId xmlns:a16="http://schemas.microsoft.com/office/drawing/2014/main" val="1684724317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3316012707"/>
                    </a:ext>
                  </a:extLst>
                </a:gridCol>
                <a:gridCol w="1712835">
                  <a:extLst>
                    <a:ext uri="{9D8B030D-6E8A-4147-A177-3AD203B41FA5}">
                      <a16:colId xmlns:a16="http://schemas.microsoft.com/office/drawing/2014/main" val="1711995779"/>
                    </a:ext>
                  </a:extLst>
                </a:gridCol>
              </a:tblGrid>
              <a:tr h="3138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NOMBRE DEL INDICE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FORMULA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PERIODICIDAD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2959638"/>
                  </a:ext>
                </a:extLst>
              </a:tr>
              <a:tr h="1529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Percepción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de calificación de las actividades ejecutadas en la vigencia.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Anual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Obtener una calificación mínima en nivel Satisfactorio dentro de una escala Likert.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033714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AF795DD-00FC-50A6-AE78-331A1570B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307329"/>
              </p:ext>
            </p:extLst>
          </p:nvPr>
        </p:nvGraphicFramePr>
        <p:xfrm>
          <a:off x="383458" y="2728452"/>
          <a:ext cx="11503742" cy="37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50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AA55B-C253-29D9-7ECF-BFF472A3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8FF1E-29F0-995F-B02A-BB5B586E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1"/>
            <a:ext cx="11697930" cy="1199164"/>
          </a:xfrm>
        </p:spPr>
        <p:txBody>
          <a:bodyPr/>
          <a:lstStyle/>
          <a:p>
            <a:pPr algn="ctr"/>
            <a:r>
              <a:rPr lang="es-MX" dirty="0"/>
              <a:t>INDICES DE MEDICIÓN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84C2464-46C8-056F-BC67-F5393572C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62570"/>
              </p:ext>
            </p:extLst>
          </p:nvPr>
        </p:nvGraphicFramePr>
        <p:xfrm>
          <a:off x="2830462" y="1199164"/>
          <a:ext cx="6415546" cy="1843831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606728">
                  <a:extLst>
                    <a:ext uri="{9D8B030D-6E8A-4147-A177-3AD203B41FA5}">
                      <a16:colId xmlns:a16="http://schemas.microsoft.com/office/drawing/2014/main" val="2904116688"/>
                    </a:ext>
                  </a:extLst>
                </a:gridCol>
                <a:gridCol w="1807569">
                  <a:extLst>
                    <a:ext uri="{9D8B030D-6E8A-4147-A177-3AD203B41FA5}">
                      <a16:colId xmlns:a16="http://schemas.microsoft.com/office/drawing/2014/main" val="1684724317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3316012707"/>
                    </a:ext>
                  </a:extLst>
                </a:gridCol>
                <a:gridCol w="1712835">
                  <a:extLst>
                    <a:ext uri="{9D8B030D-6E8A-4147-A177-3AD203B41FA5}">
                      <a16:colId xmlns:a16="http://schemas.microsoft.com/office/drawing/2014/main" val="1711995779"/>
                    </a:ext>
                  </a:extLst>
                </a:gridCol>
              </a:tblGrid>
              <a:tr h="3138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NOMBRE DEL INDICE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FORMULA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PERIODICIDAD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Roboto Black" panose="02000000000000000000" pitchFamily="2" charset="0"/>
                        <a:cs typeface="Roboto Black" panose="02000000000000000000" pitchFamily="2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2959638"/>
                  </a:ext>
                </a:extLst>
              </a:tr>
              <a:tr h="1529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preventiva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 de denuncias por comportamientos antiéticos recibidas a través del buzón de integridad y trasladadas para investigación.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Mensual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de las denuncias atendidas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033714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5C18326-8E00-28E5-3CCF-94CF3F61D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097783"/>
              </p:ext>
            </p:extLst>
          </p:nvPr>
        </p:nvGraphicFramePr>
        <p:xfrm>
          <a:off x="383458" y="2728452"/>
          <a:ext cx="11503742" cy="37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54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A93D092-B396-9CAA-6015-1C0CCA6DD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9" t="7965" r="6104" b="18557"/>
          <a:stretch/>
        </p:blipFill>
        <p:spPr bwMode="auto">
          <a:xfrm>
            <a:off x="3722337" y="1187913"/>
            <a:ext cx="7184464" cy="345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BCC29C9-9BA2-75F3-29BB-FA8D6BE19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7" t="45732" r="5864" b="32264"/>
          <a:stretch/>
        </p:blipFill>
        <p:spPr bwMode="auto">
          <a:xfrm>
            <a:off x="304800" y="5343707"/>
            <a:ext cx="6835075" cy="96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38643B-8C08-924E-28F5-5D6E9792C521}"/>
              </a:ext>
            </a:extLst>
          </p:cNvPr>
          <p:cNvSpPr txBox="1"/>
          <p:nvPr/>
        </p:nvSpPr>
        <p:spPr>
          <a:xfrm>
            <a:off x="304800" y="1050545"/>
            <a:ext cx="15087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FURAG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58E464F-F745-262F-0A1F-9A3D33D7F461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MX" dirty="0"/>
              <a:t>OTROS RESULTADOS DE INTERÉS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9C9450-0276-3344-A619-037BCF425735}"/>
              </a:ext>
            </a:extLst>
          </p:cNvPr>
          <p:cNvSpPr txBox="1"/>
          <p:nvPr/>
        </p:nvSpPr>
        <p:spPr>
          <a:xfrm>
            <a:off x="6704969" y="2515149"/>
            <a:ext cx="4201832" cy="2092881"/>
          </a:xfrm>
          <a:prstGeom prst="rect">
            <a:avLst/>
          </a:prstGeom>
          <a:solidFill>
            <a:srgbClr val="16674A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resalta la mejora en la calificación del FURAG frente al año anterior y el puntaje destacado respecto del promedio del grupo par.</a:t>
            </a:r>
          </a:p>
        </p:txBody>
      </p:sp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0147769-019E-6EB9-A6D5-B52C9FE5C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7" t="28576" r="5864" b="64938"/>
          <a:stretch/>
        </p:blipFill>
        <p:spPr bwMode="auto">
          <a:xfrm>
            <a:off x="304800" y="5044185"/>
            <a:ext cx="6835075" cy="28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33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34CED-05BB-1F22-B7CB-BBFBACD1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EE663B8-35D4-98F1-1677-B2B501975A12}"/>
              </a:ext>
            </a:extLst>
          </p:cNvPr>
          <p:cNvSpPr txBox="1"/>
          <p:nvPr/>
        </p:nvSpPr>
        <p:spPr>
          <a:xfrm>
            <a:off x="304800" y="1050545"/>
            <a:ext cx="55338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RECOMENDACIONES FURAG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D17B4DD-814F-6121-3BD3-5ACDC0C5EB11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MX" dirty="0"/>
              <a:t>OTROS RESULTADOS DE INTERÉS</a:t>
            </a:r>
            <a:endParaRPr lang="es-CO" dirty="0"/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E419CB4-231D-DD8F-F705-F867147F7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6" r="50000" b="36181"/>
          <a:stretch/>
        </p:blipFill>
        <p:spPr bwMode="auto">
          <a:xfrm>
            <a:off x="2127855" y="1900793"/>
            <a:ext cx="7820760" cy="416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48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ADCF16B-173C-D336-97B8-8AED005E7E65}"/>
              </a:ext>
            </a:extLst>
          </p:cNvPr>
          <p:cNvGrpSpPr/>
          <p:nvPr/>
        </p:nvGrpSpPr>
        <p:grpSpPr>
          <a:xfrm>
            <a:off x="0" y="15790"/>
            <a:ext cx="12192000" cy="8125975"/>
            <a:chOff x="0" y="-4482"/>
            <a:chExt cx="12192000" cy="8125975"/>
          </a:xfrm>
        </p:grpSpPr>
        <p:pic>
          <p:nvPicPr>
            <p:cNvPr id="3" name="Google Shape;105;p15">
              <a:extLst>
                <a:ext uri="{FF2B5EF4-FFF2-40B4-BE49-F238E27FC236}">
                  <a16:creationId xmlns:a16="http://schemas.microsoft.com/office/drawing/2014/main" id="{8DD8CFFC-43AD-7C57-52E1-C66EA27D4CF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4482"/>
              <a:ext cx="12192000" cy="812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106;p15">
              <a:extLst>
                <a:ext uri="{FF2B5EF4-FFF2-40B4-BE49-F238E27FC236}">
                  <a16:creationId xmlns:a16="http://schemas.microsoft.com/office/drawing/2014/main" id="{B93BFBE3-272F-2BD1-8995-875D026D65C7}"/>
                </a:ext>
              </a:extLst>
            </p:cNvPr>
            <p:cNvGrpSpPr/>
            <p:nvPr/>
          </p:nvGrpSpPr>
          <p:grpSpPr>
            <a:xfrm>
              <a:off x="10943664" y="-52"/>
              <a:ext cx="1245319" cy="6857697"/>
              <a:chOff x="10950525" y="35050"/>
              <a:chExt cx="1239000" cy="6822900"/>
            </a:xfrm>
          </p:grpSpPr>
          <p:sp>
            <p:nvSpPr>
              <p:cNvPr id="6" name="Google Shape;107;p15">
                <a:extLst>
                  <a:ext uri="{FF2B5EF4-FFF2-40B4-BE49-F238E27FC236}">
                    <a16:creationId xmlns:a16="http://schemas.microsoft.com/office/drawing/2014/main" id="{F920B753-7A9A-55CD-12F3-EFEAD1A597F5}"/>
                  </a:ext>
                </a:extLst>
              </p:cNvPr>
              <p:cNvSpPr/>
              <p:nvPr/>
            </p:nvSpPr>
            <p:spPr>
              <a:xfrm flipH="1">
                <a:off x="10950525" y="2554450"/>
                <a:ext cx="1239000" cy="4303500"/>
              </a:xfrm>
              <a:prstGeom prst="rtTriangle">
                <a:avLst/>
              </a:prstGeom>
              <a:solidFill>
                <a:srgbClr val="50B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08;p15">
                <a:extLst>
                  <a:ext uri="{FF2B5EF4-FFF2-40B4-BE49-F238E27FC236}">
                    <a16:creationId xmlns:a16="http://schemas.microsoft.com/office/drawing/2014/main" id="{4D485DD1-ACBF-F5A9-E332-DFEFBA69141E}"/>
                  </a:ext>
                </a:extLst>
              </p:cNvPr>
              <p:cNvSpPr/>
              <p:nvPr/>
            </p:nvSpPr>
            <p:spPr>
              <a:xfrm rot="10800000">
                <a:off x="10950525" y="35050"/>
                <a:ext cx="1239000" cy="2519400"/>
              </a:xfrm>
              <a:prstGeom prst="rtTriangle">
                <a:avLst/>
              </a:prstGeom>
              <a:solidFill>
                <a:srgbClr val="166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O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" name="Google Shape;109;p15">
                <a:extLst>
                  <a:ext uri="{FF2B5EF4-FFF2-40B4-BE49-F238E27FC236}">
                    <a16:creationId xmlns:a16="http://schemas.microsoft.com/office/drawing/2014/main" id="{267FC452-C7F8-C6CE-F7CC-EE7B8BE5BDDF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161009" y="6465999"/>
                <a:ext cx="949873" cy="3107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25" name="Picture 1">
            <a:extLst>
              <a:ext uri="{FF2B5EF4-FFF2-40B4-BE49-F238E27FC236}">
                <a16:creationId xmlns:a16="http://schemas.microsoft.com/office/drawing/2014/main" id="{1F27F36D-F6A0-7C71-794A-5554271E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1" y="2309334"/>
            <a:ext cx="6222171" cy="30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C4EFCB0-D376-FB7D-D945-71A111FEFF32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Oswald Medium" panose="020F0502020204030204" pitchFamily="2" charset="0"/>
              </a:rPr>
              <a:t>OTROS RESULTADOS DE INTERÉS</a:t>
            </a:r>
            <a:endParaRPr lang="es-CO" dirty="0">
              <a:latin typeface="Oswald Medium" panose="020F0502020204030204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7BCE03-5938-7EB8-8265-BACF054D2AC6}"/>
              </a:ext>
            </a:extLst>
          </p:cNvPr>
          <p:cNvSpPr txBox="1"/>
          <p:nvPr/>
        </p:nvSpPr>
        <p:spPr>
          <a:xfrm>
            <a:off x="304800" y="1050545"/>
            <a:ext cx="542167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EJECUCIÓN COMPARATIVA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EEC23A-823E-C0DD-6C47-267053DC5BEA}"/>
              </a:ext>
            </a:extLst>
          </p:cNvPr>
          <p:cNvSpPr txBox="1"/>
          <p:nvPr/>
        </p:nvSpPr>
        <p:spPr>
          <a:xfrm>
            <a:off x="7658308" y="2219665"/>
            <a:ext cx="3626009" cy="3477875"/>
          </a:xfrm>
          <a:prstGeom prst="rect">
            <a:avLst/>
          </a:prstGeom>
          <a:solidFill>
            <a:srgbClr val="16674A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evidencia un aumento en la ejecución de actividades en la vigencia 2024, por lo cual, se hace necesario generar ajustes en la planeación, buscando generar mayor impacto a través de un menor número de actividades, lo cual implica innovación en las metodologías y estrategias a aplicar.</a:t>
            </a:r>
          </a:p>
        </p:txBody>
      </p:sp>
    </p:spTree>
    <p:extLst>
      <p:ext uri="{BB962C8B-B14F-4D97-AF65-F5344CB8AC3E}">
        <p14:creationId xmlns:p14="http://schemas.microsoft.com/office/powerpoint/2010/main" val="414048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0123E-FB42-B66E-1D1B-3465BBFE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34" y="3429000"/>
            <a:ext cx="3533468" cy="1454712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¿Qué acciones de impacto institucional realizaría para fortalecer los comportamientos asociados a los valores? </a:t>
            </a:r>
            <a:endParaRPr lang="es-CO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99C95C-61FB-57A2-661E-D6D05204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36" t="38274" r="32380" b="13746"/>
          <a:stretch/>
        </p:blipFill>
        <p:spPr>
          <a:xfrm>
            <a:off x="4176251" y="2152367"/>
            <a:ext cx="7710949" cy="40079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E2EDA8-115B-4CDF-DDAC-5C4D8AF4B08D}"/>
              </a:ext>
            </a:extLst>
          </p:cNvPr>
          <p:cNvSpPr txBox="1"/>
          <p:nvPr/>
        </p:nvSpPr>
        <p:spPr>
          <a:xfrm>
            <a:off x="304800" y="1050545"/>
            <a:ext cx="81451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MESA TÉCNICA POLÍTICA DE INTEGRIDAD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DEF7C0E-5E5B-2599-A08F-B70EA4F07F97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Oswald Medium" panose="020F0502020204030204" pitchFamily="2" charset="0"/>
              </a:rPr>
              <a:t>OTROS RESULTADOS DE INTERÉS</a:t>
            </a:r>
            <a:endParaRPr lang="es-CO" dirty="0">
              <a:latin typeface="Oswald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7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C16EA-B559-EFA3-1177-82B5F747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147" y="3706004"/>
            <a:ext cx="39378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¿Qué actividad considera podría hacer su dependencia para hacer más visibles los valores de la entidad ?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B1F3A3-75A5-BDA9-9E5B-7D81115D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23" t="41526" r="32869" b="18892"/>
          <a:stretch/>
        </p:blipFill>
        <p:spPr>
          <a:xfrm>
            <a:off x="304800" y="2747885"/>
            <a:ext cx="7139776" cy="33662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61C7B1-D48D-9EA1-7751-949AC713676C}"/>
              </a:ext>
            </a:extLst>
          </p:cNvPr>
          <p:cNvSpPr txBox="1"/>
          <p:nvPr/>
        </p:nvSpPr>
        <p:spPr>
          <a:xfrm>
            <a:off x="304800" y="1241659"/>
            <a:ext cx="81451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MESA TÉCNICA POLÍTICA DE INTEGRIDAD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AFC368-5F4E-D1B4-5D85-78052B4B30D9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Oswald Medium" panose="020F0502020204030204" pitchFamily="2" charset="0"/>
              </a:rPr>
              <a:t>OTROS RESULTADOS DE INTERÉS</a:t>
            </a:r>
            <a:endParaRPr lang="es-CO" dirty="0">
              <a:latin typeface="Oswald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2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0B33AD9-9A15-4392-8A7C-9FB77504F955}"/>
              </a:ext>
            </a:extLst>
          </p:cNvPr>
          <p:cNvGrpSpPr/>
          <p:nvPr/>
        </p:nvGrpSpPr>
        <p:grpSpPr>
          <a:xfrm>
            <a:off x="-3270" y="1"/>
            <a:ext cx="12201392" cy="6858000"/>
            <a:chOff x="-3225" y="-10180"/>
            <a:chExt cx="12201392" cy="8125975"/>
          </a:xfrm>
        </p:grpSpPr>
        <p:pic>
          <p:nvPicPr>
            <p:cNvPr id="105" name="Google Shape;10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225" y="-10180"/>
              <a:ext cx="12192000" cy="812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" name="Google Shape;106;p15"/>
            <p:cNvGrpSpPr/>
            <p:nvPr/>
          </p:nvGrpSpPr>
          <p:grpSpPr>
            <a:xfrm>
              <a:off x="10943667" y="-53"/>
              <a:ext cx="1254500" cy="8100928"/>
              <a:chOff x="10950524" y="35049"/>
              <a:chExt cx="1248134" cy="8059823"/>
            </a:xfrm>
          </p:grpSpPr>
          <p:sp>
            <p:nvSpPr>
              <p:cNvPr id="107" name="Google Shape;107;p15"/>
              <p:cNvSpPr/>
              <p:nvPr/>
            </p:nvSpPr>
            <p:spPr>
              <a:xfrm flipH="1">
                <a:off x="10959658" y="3225724"/>
                <a:ext cx="1239000" cy="4869148"/>
              </a:xfrm>
              <a:prstGeom prst="rtTriangle">
                <a:avLst/>
              </a:prstGeom>
              <a:solidFill>
                <a:srgbClr val="50B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 rot="10800000">
                <a:off x="10950524" y="35049"/>
                <a:ext cx="1239000" cy="3332604"/>
              </a:xfrm>
              <a:prstGeom prst="rtTriangle">
                <a:avLst/>
              </a:prstGeom>
              <a:solidFill>
                <a:srgbClr val="166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O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9" name="Google Shape;109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159369" y="7619941"/>
                <a:ext cx="949873" cy="3107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0" name="Google Shape;110;p15"/>
          <p:cNvSpPr txBox="1"/>
          <p:nvPr/>
        </p:nvSpPr>
        <p:spPr>
          <a:xfrm>
            <a:off x="316126" y="66731"/>
            <a:ext cx="1151882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PROGRAMA DE INTEGRIDAD</a:t>
            </a:r>
            <a:endParaRPr sz="48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265D382E-22BF-25F1-626A-89363AFEC0CC}"/>
              </a:ext>
            </a:extLst>
          </p:cNvPr>
          <p:cNvSpPr>
            <a:spLocks/>
          </p:cNvSpPr>
          <p:nvPr/>
        </p:nvSpPr>
        <p:spPr bwMode="auto">
          <a:xfrm>
            <a:off x="8521320" y="5100443"/>
            <a:ext cx="584253" cy="401431"/>
          </a:xfrm>
          <a:custGeom>
            <a:avLst/>
            <a:gdLst>
              <a:gd name="T0" fmla="*/ 2066 w 3256"/>
              <a:gd name="T1" fmla="*/ 2568 h 2620"/>
              <a:gd name="T2" fmla="*/ 2198 w 3256"/>
              <a:gd name="T3" fmla="*/ 2040 h 2620"/>
              <a:gd name="T4" fmla="*/ 2300 w 3256"/>
              <a:gd name="T5" fmla="*/ 1648 h 2620"/>
              <a:gd name="T6" fmla="*/ 2358 w 3256"/>
              <a:gd name="T7" fmla="*/ 1446 h 2620"/>
              <a:gd name="T8" fmla="*/ 2370 w 3256"/>
              <a:gd name="T9" fmla="*/ 1410 h 2620"/>
              <a:gd name="T10" fmla="*/ 2408 w 3256"/>
              <a:gd name="T11" fmla="*/ 1342 h 2620"/>
              <a:gd name="T12" fmla="*/ 2472 w 3256"/>
              <a:gd name="T13" fmla="*/ 1246 h 2620"/>
              <a:gd name="T14" fmla="*/ 2650 w 3256"/>
              <a:gd name="T15" fmla="*/ 1010 h 2620"/>
              <a:gd name="T16" fmla="*/ 2894 w 3256"/>
              <a:gd name="T17" fmla="*/ 700 h 2620"/>
              <a:gd name="T18" fmla="*/ 2934 w 3256"/>
              <a:gd name="T19" fmla="*/ 648 h 2620"/>
              <a:gd name="T20" fmla="*/ 2966 w 3256"/>
              <a:gd name="T21" fmla="*/ 596 h 2620"/>
              <a:gd name="T22" fmla="*/ 3062 w 3256"/>
              <a:gd name="T23" fmla="*/ 406 h 2620"/>
              <a:gd name="T24" fmla="*/ 3214 w 3256"/>
              <a:gd name="T25" fmla="*/ 90 h 2620"/>
              <a:gd name="T26" fmla="*/ 3256 w 3256"/>
              <a:gd name="T27" fmla="*/ 0 h 2620"/>
              <a:gd name="T28" fmla="*/ 3004 w 3256"/>
              <a:gd name="T29" fmla="*/ 72 h 2620"/>
              <a:gd name="T30" fmla="*/ 2814 w 3256"/>
              <a:gd name="T31" fmla="*/ 122 h 2620"/>
              <a:gd name="T32" fmla="*/ 2716 w 3256"/>
              <a:gd name="T33" fmla="*/ 142 h 2620"/>
              <a:gd name="T34" fmla="*/ 2698 w 3256"/>
              <a:gd name="T35" fmla="*/ 144 h 2620"/>
              <a:gd name="T36" fmla="*/ 2674 w 3256"/>
              <a:gd name="T37" fmla="*/ 150 h 2620"/>
              <a:gd name="T38" fmla="*/ 2578 w 3256"/>
              <a:gd name="T39" fmla="*/ 182 h 2620"/>
              <a:gd name="T40" fmla="*/ 2346 w 3256"/>
              <a:gd name="T41" fmla="*/ 274 h 2620"/>
              <a:gd name="T42" fmla="*/ 1984 w 3256"/>
              <a:gd name="T43" fmla="*/ 424 h 2620"/>
              <a:gd name="T44" fmla="*/ 1716 w 3256"/>
              <a:gd name="T45" fmla="*/ 540 h 2620"/>
              <a:gd name="T46" fmla="*/ 1670 w 3256"/>
              <a:gd name="T47" fmla="*/ 562 h 2620"/>
              <a:gd name="T48" fmla="*/ 1650 w 3256"/>
              <a:gd name="T49" fmla="*/ 570 h 2620"/>
              <a:gd name="T50" fmla="*/ 1412 w 3256"/>
              <a:gd name="T51" fmla="*/ 642 h 2620"/>
              <a:gd name="T52" fmla="*/ 60 w 3256"/>
              <a:gd name="T53" fmla="*/ 1024 h 2620"/>
              <a:gd name="T54" fmla="*/ 44 w 3256"/>
              <a:gd name="T55" fmla="*/ 1272 h 2620"/>
              <a:gd name="T56" fmla="*/ 12 w 3256"/>
              <a:gd name="T57" fmla="*/ 1816 h 2620"/>
              <a:gd name="T58" fmla="*/ 2 w 3256"/>
              <a:gd name="T59" fmla="*/ 2108 h 2620"/>
              <a:gd name="T60" fmla="*/ 0 w 3256"/>
              <a:gd name="T61" fmla="*/ 2364 h 2620"/>
              <a:gd name="T62" fmla="*/ 4 w 3256"/>
              <a:gd name="T63" fmla="*/ 2508 h 2620"/>
              <a:gd name="T64" fmla="*/ 14 w 3256"/>
              <a:gd name="T65" fmla="*/ 2574 h 2620"/>
              <a:gd name="T66" fmla="*/ 26 w 3256"/>
              <a:gd name="T67" fmla="*/ 2612 h 2620"/>
              <a:gd name="T68" fmla="*/ 34 w 3256"/>
              <a:gd name="T69" fmla="*/ 2616 h 2620"/>
              <a:gd name="T70" fmla="*/ 70 w 3256"/>
              <a:gd name="T71" fmla="*/ 2618 h 2620"/>
              <a:gd name="T72" fmla="*/ 376 w 3256"/>
              <a:gd name="T73" fmla="*/ 2620 h 2620"/>
              <a:gd name="T74" fmla="*/ 1050 w 3256"/>
              <a:gd name="T75" fmla="*/ 2612 h 2620"/>
              <a:gd name="T76" fmla="*/ 1724 w 3256"/>
              <a:gd name="T77" fmla="*/ 2596 h 2620"/>
              <a:gd name="T78" fmla="*/ 1956 w 3256"/>
              <a:gd name="T79" fmla="*/ 2584 h 2620"/>
              <a:gd name="T80" fmla="*/ 2054 w 3256"/>
              <a:gd name="T81" fmla="*/ 2572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56" h="2620">
                <a:moveTo>
                  <a:pt x="2066" y="2568"/>
                </a:moveTo>
                <a:lnTo>
                  <a:pt x="2066" y="2568"/>
                </a:lnTo>
                <a:lnTo>
                  <a:pt x="2106" y="2406"/>
                </a:lnTo>
                <a:lnTo>
                  <a:pt x="2198" y="2040"/>
                </a:lnTo>
                <a:lnTo>
                  <a:pt x="2252" y="1836"/>
                </a:lnTo>
                <a:lnTo>
                  <a:pt x="2300" y="1648"/>
                </a:lnTo>
                <a:lnTo>
                  <a:pt x="2342" y="1498"/>
                </a:lnTo>
                <a:lnTo>
                  <a:pt x="2358" y="1446"/>
                </a:lnTo>
                <a:lnTo>
                  <a:pt x="2370" y="1410"/>
                </a:lnTo>
                <a:lnTo>
                  <a:pt x="2370" y="1410"/>
                </a:lnTo>
                <a:lnTo>
                  <a:pt x="2386" y="1380"/>
                </a:lnTo>
                <a:lnTo>
                  <a:pt x="2408" y="1342"/>
                </a:lnTo>
                <a:lnTo>
                  <a:pt x="2438" y="1298"/>
                </a:lnTo>
                <a:lnTo>
                  <a:pt x="2472" y="1246"/>
                </a:lnTo>
                <a:lnTo>
                  <a:pt x="2556" y="1132"/>
                </a:lnTo>
                <a:lnTo>
                  <a:pt x="2650" y="1010"/>
                </a:lnTo>
                <a:lnTo>
                  <a:pt x="2828" y="784"/>
                </a:lnTo>
                <a:lnTo>
                  <a:pt x="2894" y="700"/>
                </a:lnTo>
                <a:lnTo>
                  <a:pt x="2934" y="648"/>
                </a:lnTo>
                <a:lnTo>
                  <a:pt x="2934" y="648"/>
                </a:lnTo>
                <a:lnTo>
                  <a:pt x="2948" y="626"/>
                </a:lnTo>
                <a:lnTo>
                  <a:pt x="2966" y="596"/>
                </a:lnTo>
                <a:lnTo>
                  <a:pt x="3010" y="510"/>
                </a:lnTo>
                <a:lnTo>
                  <a:pt x="3062" y="406"/>
                </a:lnTo>
                <a:lnTo>
                  <a:pt x="3118" y="292"/>
                </a:lnTo>
                <a:lnTo>
                  <a:pt x="3214" y="90"/>
                </a:lnTo>
                <a:lnTo>
                  <a:pt x="3256" y="0"/>
                </a:lnTo>
                <a:lnTo>
                  <a:pt x="3256" y="0"/>
                </a:lnTo>
                <a:lnTo>
                  <a:pt x="3178" y="22"/>
                </a:lnTo>
                <a:lnTo>
                  <a:pt x="3004" y="72"/>
                </a:lnTo>
                <a:lnTo>
                  <a:pt x="2906" y="98"/>
                </a:lnTo>
                <a:lnTo>
                  <a:pt x="2814" y="122"/>
                </a:lnTo>
                <a:lnTo>
                  <a:pt x="2742" y="138"/>
                </a:lnTo>
                <a:lnTo>
                  <a:pt x="2716" y="142"/>
                </a:lnTo>
                <a:lnTo>
                  <a:pt x="2698" y="144"/>
                </a:lnTo>
                <a:lnTo>
                  <a:pt x="2698" y="144"/>
                </a:lnTo>
                <a:lnTo>
                  <a:pt x="2688" y="146"/>
                </a:lnTo>
                <a:lnTo>
                  <a:pt x="2674" y="150"/>
                </a:lnTo>
                <a:lnTo>
                  <a:pt x="2634" y="162"/>
                </a:lnTo>
                <a:lnTo>
                  <a:pt x="2578" y="182"/>
                </a:lnTo>
                <a:lnTo>
                  <a:pt x="2510" y="208"/>
                </a:lnTo>
                <a:lnTo>
                  <a:pt x="2346" y="274"/>
                </a:lnTo>
                <a:lnTo>
                  <a:pt x="2164" y="348"/>
                </a:lnTo>
                <a:lnTo>
                  <a:pt x="1984" y="424"/>
                </a:lnTo>
                <a:lnTo>
                  <a:pt x="1828" y="490"/>
                </a:lnTo>
                <a:lnTo>
                  <a:pt x="1716" y="540"/>
                </a:lnTo>
                <a:lnTo>
                  <a:pt x="1684" y="554"/>
                </a:lnTo>
                <a:lnTo>
                  <a:pt x="1670" y="562"/>
                </a:lnTo>
                <a:lnTo>
                  <a:pt x="1670" y="562"/>
                </a:lnTo>
                <a:lnTo>
                  <a:pt x="1650" y="570"/>
                </a:lnTo>
                <a:lnTo>
                  <a:pt x="1598" y="586"/>
                </a:lnTo>
                <a:lnTo>
                  <a:pt x="1412" y="642"/>
                </a:lnTo>
                <a:lnTo>
                  <a:pt x="860" y="798"/>
                </a:lnTo>
                <a:lnTo>
                  <a:pt x="60" y="1024"/>
                </a:lnTo>
                <a:lnTo>
                  <a:pt x="60" y="1024"/>
                </a:lnTo>
                <a:lnTo>
                  <a:pt x="44" y="1272"/>
                </a:lnTo>
                <a:lnTo>
                  <a:pt x="28" y="1524"/>
                </a:lnTo>
                <a:lnTo>
                  <a:pt x="12" y="1816"/>
                </a:lnTo>
                <a:lnTo>
                  <a:pt x="6" y="1964"/>
                </a:lnTo>
                <a:lnTo>
                  <a:pt x="2" y="2108"/>
                </a:lnTo>
                <a:lnTo>
                  <a:pt x="0" y="2242"/>
                </a:lnTo>
                <a:lnTo>
                  <a:pt x="0" y="2364"/>
                </a:lnTo>
                <a:lnTo>
                  <a:pt x="2" y="2466"/>
                </a:lnTo>
                <a:lnTo>
                  <a:pt x="4" y="2508"/>
                </a:lnTo>
                <a:lnTo>
                  <a:pt x="8" y="2546"/>
                </a:lnTo>
                <a:lnTo>
                  <a:pt x="14" y="2574"/>
                </a:lnTo>
                <a:lnTo>
                  <a:pt x="18" y="2598"/>
                </a:lnTo>
                <a:lnTo>
                  <a:pt x="26" y="2612"/>
                </a:lnTo>
                <a:lnTo>
                  <a:pt x="30" y="2616"/>
                </a:lnTo>
                <a:lnTo>
                  <a:pt x="34" y="2616"/>
                </a:lnTo>
                <a:lnTo>
                  <a:pt x="34" y="2616"/>
                </a:lnTo>
                <a:lnTo>
                  <a:pt x="70" y="2618"/>
                </a:lnTo>
                <a:lnTo>
                  <a:pt x="144" y="2620"/>
                </a:lnTo>
                <a:lnTo>
                  <a:pt x="376" y="2620"/>
                </a:lnTo>
                <a:lnTo>
                  <a:pt x="692" y="2618"/>
                </a:lnTo>
                <a:lnTo>
                  <a:pt x="1050" y="2612"/>
                </a:lnTo>
                <a:lnTo>
                  <a:pt x="1408" y="2606"/>
                </a:lnTo>
                <a:lnTo>
                  <a:pt x="1724" y="2596"/>
                </a:lnTo>
                <a:lnTo>
                  <a:pt x="1854" y="2590"/>
                </a:lnTo>
                <a:lnTo>
                  <a:pt x="1956" y="2584"/>
                </a:lnTo>
                <a:lnTo>
                  <a:pt x="2030" y="2576"/>
                </a:lnTo>
                <a:lnTo>
                  <a:pt x="2054" y="2572"/>
                </a:lnTo>
                <a:lnTo>
                  <a:pt x="2066" y="25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C6F8A06-37CD-C16F-0359-EAC65583930B}"/>
              </a:ext>
            </a:extLst>
          </p:cNvPr>
          <p:cNvSpPr>
            <a:spLocks/>
          </p:cNvSpPr>
          <p:nvPr/>
        </p:nvSpPr>
        <p:spPr bwMode="auto">
          <a:xfrm>
            <a:off x="8783300" y="5185019"/>
            <a:ext cx="125248" cy="261696"/>
          </a:xfrm>
          <a:custGeom>
            <a:avLst/>
            <a:gdLst>
              <a:gd name="T0" fmla="*/ 698 w 698"/>
              <a:gd name="T1" fmla="*/ 0 h 1708"/>
              <a:gd name="T2" fmla="*/ 698 w 698"/>
              <a:gd name="T3" fmla="*/ 0 h 1708"/>
              <a:gd name="T4" fmla="*/ 550 w 698"/>
              <a:gd name="T5" fmla="*/ 438 h 1708"/>
              <a:gd name="T6" fmla="*/ 440 w 698"/>
              <a:gd name="T7" fmla="*/ 760 h 1708"/>
              <a:gd name="T8" fmla="*/ 374 w 698"/>
              <a:gd name="T9" fmla="*/ 948 h 1708"/>
              <a:gd name="T10" fmla="*/ 374 w 698"/>
              <a:gd name="T11" fmla="*/ 948 h 1708"/>
              <a:gd name="T12" fmla="*/ 348 w 698"/>
              <a:gd name="T13" fmla="*/ 1008 h 1708"/>
              <a:gd name="T14" fmla="*/ 302 w 698"/>
              <a:gd name="T15" fmla="*/ 1108 h 1708"/>
              <a:gd name="T16" fmla="*/ 174 w 698"/>
              <a:gd name="T17" fmla="*/ 1364 h 1708"/>
              <a:gd name="T18" fmla="*/ 0 w 698"/>
              <a:gd name="T19" fmla="*/ 1708 h 1708"/>
              <a:gd name="T20" fmla="*/ 0 w 698"/>
              <a:gd name="T21" fmla="*/ 1708 h 1708"/>
              <a:gd name="T22" fmla="*/ 186 w 698"/>
              <a:gd name="T23" fmla="*/ 1372 h 1708"/>
              <a:gd name="T24" fmla="*/ 326 w 698"/>
              <a:gd name="T25" fmla="*/ 1120 h 1708"/>
              <a:gd name="T26" fmla="*/ 380 w 698"/>
              <a:gd name="T27" fmla="*/ 1020 h 1708"/>
              <a:gd name="T28" fmla="*/ 412 w 698"/>
              <a:gd name="T29" fmla="*/ 960 h 1708"/>
              <a:gd name="T30" fmla="*/ 412 w 698"/>
              <a:gd name="T31" fmla="*/ 960 h 1708"/>
              <a:gd name="T32" fmla="*/ 424 w 698"/>
              <a:gd name="T33" fmla="*/ 932 h 1708"/>
              <a:gd name="T34" fmla="*/ 438 w 698"/>
              <a:gd name="T35" fmla="*/ 890 h 1708"/>
              <a:gd name="T36" fmla="*/ 478 w 698"/>
              <a:gd name="T37" fmla="*/ 766 h 1708"/>
              <a:gd name="T38" fmla="*/ 524 w 698"/>
              <a:gd name="T39" fmla="*/ 612 h 1708"/>
              <a:gd name="T40" fmla="*/ 574 w 698"/>
              <a:gd name="T41" fmla="*/ 442 h 1708"/>
              <a:gd name="T42" fmla="*/ 660 w 698"/>
              <a:gd name="T43" fmla="*/ 136 h 1708"/>
              <a:gd name="T44" fmla="*/ 698 w 698"/>
              <a:gd name="T45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98" h="1708">
                <a:moveTo>
                  <a:pt x="698" y="0"/>
                </a:moveTo>
                <a:lnTo>
                  <a:pt x="698" y="0"/>
                </a:lnTo>
                <a:lnTo>
                  <a:pt x="550" y="438"/>
                </a:lnTo>
                <a:lnTo>
                  <a:pt x="440" y="760"/>
                </a:lnTo>
                <a:lnTo>
                  <a:pt x="374" y="948"/>
                </a:lnTo>
                <a:lnTo>
                  <a:pt x="374" y="948"/>
                </a:lnTo>
                <a:lnTo>
                  <a:pt x="348" y="1008"/>
                </a:lnTo>
                <a:lnTo>
                  <a:pt x="302" y="1108"/>
                </a:lnTo>
                <a:lnTo>
                  <a:pt x="174" y="1364"/>
                </a:lnTo>
                <a:lnTo>
                  <a:pt x="0" y="1708"/>
                </a:lnTo>
                <a:lnTo>
                  <a:pt x="0" y="1708"/>
                </a:lnTo>
                <a:lnTo>
                  <a:pt x="186" y="1372"/>
                </a:lnTo>
                <a:lnTo>
                  <a:pt x="326" y="1120"/>
                </a:lnTo>
                <a:lnTo>
                  <a:pt x="380" y="1020"/>
                </a:lnTo>
                <a:lnTo>
                  <a:pt x="412" y="960"/>
                </a:lnTo>
                <a:lnTo>
                  <a:pt x="412" y="960"/>
                </a:lnTo>
                <a:lnTo>
                  <a:pt x="424" y="932"/>
                </a:lnTo>
                <a:lnTo>
                  <a:pt x="438" y="890"/>
                </a:lnTo>
                <a:lnTo>
                  <a:pt x="478" y="766"/>
                </a:lnTo>
                <a:lnTo>
                  <a:pt x="524" y="612"/>
                </a:lnTo>
                <a:lnTo>
                  <a:pt x="574" y="442"/>
                </a:lnTo>
                <a:lnTo>
                  <a:pt x="660" y="136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EFB09E4E-6FA5-567B-0538-87B4E34EFB5A}"/>
              </a:ext>
            </a:extLst>
          </p:cNvPr>
          <p:cNvSpPr>
            <a:spLocks/>
          </p:cNvSpPr>
          <p:nvPr/>
        </p:nvSpPr>
        <p:spPr bwMode="auto">
          <a:xfrm>
            <a:off x="8950538" y="5148553"/>
            <a:ext cx="51679" cy="108171"/>
          </a:xfrm>
          <a:custGeom>
            <a:avLst/>
            <a:gdLst>
              <a:gd name="T0" fmla="*/ 288 w 288"/>
              <a:gd name="T1" fmla="*/ 0 h 706"/>
              <a:gd name="T2" fmla="*/ 288 w 288"/>
              <a:gd name="T3" fmla="*/ 0 h 706"/>
              <a:gd name="T4" fmla="*/ 250 w 288"/>
              <a:gd name="T5" fmla="*/ 98 h 706"/>
              <a:gd name="T6" fmla="*/ 164 w 288"/>
              <a:gd name="T7" fmla="*/ 320 h 706"/>
              <a:gd name="T8" fmla="*/ 114 w 288"/>
              <a:gd name="T9" fmla="*/ 444 h 706"/>
              <a:gd name="T10" fmla="*/ 68 w 288"/>
              <a:gd name="T11" fmla="*/ 558 h 706"/>
              <a:gd name="T12" fmla="*/ 28 w 288"/>
              <a:gd name="T13" fmla="*/ 650 h 706"/>
              <a:gd name="T14" fmla="*/ 12 w 288"/>
              <a:gd name="T15" fmla="*/ 684 h 706"/>
              <a:gd name="T16" fmla="*/ 0 w 288"/>
              <a:gd name="T17" fmla="*/ 706 h 706"/>
              <a:gd name="T18" fmla="*/ 0 w 288"/>
              <a:gd name="T19" fmla="*/ 706 h 706"/>
              <a:gd name="T20" fmla="*/ 40 w 288"/>
              <a:gd name="T21" fmla="*/ 630 h 706"/>
              <a:gd name="T22" fmla="*/ 82 w 288"/>
              <a:gd name="T23" fmla="*/ 548 h 706"/>
              <a:gd name="T24" fmla="*/ 130 w 288"/>
              <a:gd name="T25" fmla="*/ 444 h 706"/>
              <a:gd name="T26" fmla="*/ 180 w 288"/>
              <a:gd name="T27" fmla="*/ 330 h 706"/>
              <a:gd name="T28" fmla="*/ 204 w 288"/>
              <a:gd name="T29" fmla="*/ 272 h 706"/>
              <a:gd name="T30" fmla="*/ 228 w 288"/>
              <a:gd name="T31" fmla="*/ 212 h 706"/>
              <a:gd name="T32" fmla="*/ 248 w 288"/>
              <a:gd name="T33" fmla="*/ 156 h 706"/>
              <a:gd name="T34" fmla="*/ 264 w 288"/>
              <a:gd name="T35" fmla="*/ 100 h 706"/>
              <a:gd name="T36" fmla="*/ 278 w 288"/>
              <a:gd name="T37" fmla="*/ 48 h 706"/>
              <a:gd name="T38" fmla="*/ 288 w 288"/>
              <a:gd name="T39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706">
                <a:moveTo>
                  <a:pt x="288" y="0"/>
                </a:moveTo>
                <a:lnTo>
                  <a:pt x="288" y="0"/>
                </a:lnTo>
                <a:lnTo>
                  <a:pt x="250" y="98"/>
                </a:lnTo>
                <a:lnTo>
                  <a:pt x="164" y="320"/>
                </a:lnTo>
                <a:lnTo>
                  <a:pt x="114" y="444"/>
                </a:lnTo>
                <a:lnTo>
                  <a:pt x="68" y="558"/>
                </a:lnTo>
                <a:lnTo>
                  <a:pt x="28" y="650"/>
                </a:lnTo>
                <a:lnTo>
                  <a:pt x="12" y="684"/>
                </a:lnTo>
                <a:lnTo>
                  <a:pt x="0" y="706"/>
                </a:lnTo>
                <a:lnTo>
                  <a:pt x="0" y="706"/>
                </a:lnTo>
                <a:lnTo>
                  <a:pt x="40" y="630"/>
                </a:lnTo>
                <a:lnTo>
                  <a:pt x="82" y="548"/>
                </a:lnTo>
                <a:lnTo>
                  <a:pt x="130" y="444"/>
                </a:lnTo>
                <a:lnTo>
                  <a:pt x="180" y="330"/>
                </a:lnTo>
                <a:lnTo>
                  <a:pt x="204" y="272"/>
                </a:lnTo>
                <a:lnTo>
                  <a:pt x="228" y="212"/>
                </a:lnTo>
                <a:lnTo>
                  <a:pt x="248" y="156"/>
                </a:lnTo>
                <a:lnTo>
                  <a:pt x="264" y="100"/>
                </a:lnTo>
                <a:lnTo>
                  <a:pt x="278" y="48"/>
                </a:lnTo>
                <a:lnTo>
                  <a:pt x="2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39B10BCA-8035-97D5-D1DB-77A356313382}"/>
              </a:ext>
            </a:extLst>
          </p:cNvPr>
          <p:cNvSpPr>
            <a:spLocks/>
          </p:cNvSpPr>
          <p:nvPr/>
        </p:nvSpPr>
        <p:spPr bwMode="auto">
          <a:xfrm>
            <a:off x="8519167" y="5072863"/>
            <a:ext cx="586406" cy="207150"/>
          </a:xfrm>
          <a:custGeom>
            <a:avLst/>
            <a:gdLst>
              <a:gd name="T0" fmla="*/ 36 w 3268"/>
              <a:gd name="T1" fmla="*/ 310 h 1352"/>
              <a:gd name="T2" fmla="*/ 1204 w 3268"/>
              <a:gd name="T3" fmla="*/ 346 h 1352"/>
              <a:gd name="T4" fmla="*/ 1496 w 3268"/>
              <a:gd name="T5" fmla="*/ 360 h 1352"/>
              <a:gd name="T6" fmla="*/ 1510 w 3268"/>
              <a:gd name="T7" fmla="*/ 360 h 1352"/>
              <a:gd name="T8" fmla="*/ 1574 w 3268"/>
              <a:gd name="T9" fmla="*/ 352 h 1352"/>
              <a:gd name="T10" fmla="*/ 1690 w 3268"/>
              <a:gd name="T11" fmla="*/ 318 h 1352"/>
              <a:gd name="T12" fmla="*/ 1830 w 3268"/>
              <a:gd name="T13" fmla="*/ 270 h 1352"/>
              <a:gd name="T14" fmla="*/ 2258 w 3268"/>
              <a:gd name="T15" fmla="*/ 102 h 1352"/>
              <a:gd name="T16" fmla="*/ 2400 w 3268"/>
              <a:gd name="T17" fmla="*/ 50 h 1352"/>
              <a:gd name="T18" fmla="*/ 2426 w 3268"/>
              <a:gd name="T19" fmla="*/ 44 h 1352"/>
              <a:gd name="T20" fmla="*/ 2558 w 3268"/>
              <a:gd name="T21" fmla="*/ 30 h 1352"/>
              <a:gd name="T22" fmla="*/ 3006 w 3268"/>
              <a:gd name="T23" fmla="*/ 0 h 1352"/>
              <a:gd name="T24" fmla="*/ 3044 w 3268"/>
              <a:gd name="T25" fmla="*/ 26 h 1352"/>
              <a:gd name="T26" fmla="*/ 3222 w 3268"/>
              <a:gd name="T27" fmla="*/ 142 h 1352"/>
              <a:gd name="T28" fmla="*/ 3264 w 3268"/>
              <a:gd name="T29" fmla="*/ 174 h 1352"/>
              <a:gd name="T30" fmla="*/ 3268 w 3268"/>
              <a:gd name="T31" fmla="*/ 180 h 1352"/>
              <a:gd name="T32" fmla="*/ 3258 w 3268"/>
              <a:gd name="T33" fmla="*/ 190 h 1352"/>
              <a:gd name="T34" fmla="*/ 3176 w 3268"/>
              <a:gd name="T35" fmla="*/ 234 h 1352"/>
              <a:gd name="T36" fmla="*/ 2944 w 3268"/>
              <a:gd name="T37" fmla="*/ 346 h 1352"/>
              <a:gd name="T38" fmla="*/ 2552 w 3268"/>
              <a:gd name="T39" fmla="*/ 532 h 1352"/>
              <a:gd name="T40" fmla="*/ 2300 w 3268"/>
              <a:gd name="T41" fmla="*/ 656 h 1352"/>
              <a:gd name="T42" fmla="*/ 2194 w 3268"/>
              <a:gd name="T43" fmla="*/ 714 h 1352"/>
              <a:gd name="T44" fmla="*/ 2170 w 3268"/>
              <a:gd name="T45" fmla="*/ 732 h 1352"/>
              <a:gd name="T46" fmla="*/ 2048 w 3268"/>
              <a:gd name="T47" fmla="*/ 852 h 1352"/>
              <a:gd name="T48" fmla="*/ 1744 w 3268"/>
              <a:gd name="T49" fmla="*/ 1154 h 1352"/>
              <a:gd name="T50" fmla="*/ 1578 w 3268"/>
              <a:gd name="T51" fmla="*/ 1308 h 1352"/>
              <a:gd name="T52" fmla="*/ 1538 w 3268"/>
              <a:gd name="T53" fmla="*/ 1340 h 1352"/>
              <a:gd name="T54" fmla="*/ 1530 w 3268"/>
              <a:gd name="T55" fmla="*/ 1342 h 1352"/>
              <a:gd name="T56" fmla="*/ 1464 w 3268"/>
              <a:gd name="T57" fmla="*/ 1348 h 1352"/>
              <a:gd name="T58" fmla="*/ 1306 w 3268"/>
              <a:gd name="T59" fmla="*/ 1352 h 1352"/>
              <a:gd name="T60" fmla="*/ 846 w 3268"/>
              <a:gd name="T61" fmla="*/ 1352 h 1352"/>
              <a:gd name="T62" fmla="*/ 380 w 3268"/>
              <a:gd name="T63" fmla="*/ 1346 h 1352"/>
              <a:gd name="T64" fmla="*/ 132 w 3268"/>
              <a:gd name="T65" fmla="*/ 1340 h 1352"/>
              <a:gd name="T66" fmla="*/ 128 w 3268"/>
              <a:gd name="T67" fmla="*/ 1338 h 1352"/>
              <a:gd name="T68" fmla="*/ 116 w 3268"/>
              <a:gd name="T69" fmla="*/ 1328 h 1352"/>
              <a:gd name="T70" fmla="*/ 100 w 3268"/>
              <a:gd name="T71" fmla="*/ 1296 h 1352"/>
              <a:gd name="T72" fmla="*/ 84 w 3268"/>
              <a:gd name="T73" fmla="*/ 1248 h 1352"/>
              <a:gd name="T74" fmla="*/ 54 w 3268"/>
              <a:gd name="T75" fmla="*/ 1112 h 1352"/>
              <a:gd name="T76" fmla="*/ 28 w 3268"/>
              <a:gd name="T77" fmla="*/ 940 h 1352"/>
              <a:gd name="T78" fmla="*/ 10 w 3268"/>
              <a:gd name="T79" fmla="*/ 756 h 1352"/>
              <a:gd name="T80" fmla="*/ 0 w 3268"/>
              <a:gd name="T81" fmla="*/ 578 h 1352"/>
              <a:gd name="T82" fmla="*/ 4 w 3268"/>
              <a:gd name="T83" fmla="*/ 430 h 1352"/>
              <a:gd name="T84" fmla="*/ 10 w 3268"/>
              <a:gd name="T85" fmla="*/ 374 h 1352"/>
              <a:gd name="T86" fmla="*/ 22 w 3268"/>
              <a:gd name="T87" fmla="*/ 334 h 1352"/>
              <a:gd name="T88" fmla="*/ 36 w 3268"/>
              <a:gd name="T89" fmla="*/ 31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8" h="1352">
                <a:moveTo>
                  <a:pt x="36" y="310"/>
                </a:moveTo>
                <a:lnTo>
                  <a:pt x="36" y="310"/>
                </a:lnTo>
                <a:lnTo>
                  <a:pt x="708" y="330"/>
                </a:lnTo>
                <a:lnTo>
                  <a:pt x="1204" y="346"/>
                </a:lnTo>
                <a:lnTo>
                  <a:pt x="1390" y="354"/>
                </a:lnTo>
                <a:lnTo>
                  <a:pt x="1496" y="360"/>
                </a:lnTo>
                <a:lnTo>
                  <a:pt x="1496" y="360"/>
                </a:lnTo>
                <a:lnTo>
                  <a:pt x="1510" y="360"/>
                </a:lnTo>
                <a:lnTo>
                  <a:pt x="1530" y="358"/>
                </a:lnTo>
                <a:lnTo>
                  <a:pt x="1574" y="352"/>
                </a:lnTo>
                <a:lnTo>
                  <a:pt x="1628" y="338"/>
                </a:lnTo>
                <a:lnTo>
                  <a:pt x="1690" y="318"/>
                </a:lnTo>
                <a:lnTo>
                  <a:pt x="1758" y="296"/>
                </a:lnTo>
                <a:lnTo>
                  <a:pt x="1830" y="270"/>
                </a:lnTo>
                <a:lnTo>
                  <a:pt x="1980" y="214"/>
                </a:lnTo>
                <a:lnTo>
                  <a:pt x="2258" y="102"/>
                </a:lnTo>
                <a:lnTo>
                  <a:pt x="2362" y="62"/>
                </a:lnTo>
                <a:lnTo>
                  <a:pt x="2400" y="50"/>
                </a:lnTo>
                <a:lnTo>
                  <a:pt x="2426" y="44"/>
                </a:lnTo>
                <a:lnTo>
                  <a:pt x="2426" y="44"/>
                </a:lnTo>
                <a:lnTo>
                  <a:pt x="2480" y="38"/>
                </a:lnTo>
                <a:lnTo>
                  <a:pt x="2558" y="30"/>
                </a:lnTo>
                <a:lnTo>
                  <a:pt x="2754" y="16"/>
                </a:lnTo>
                <a:lnTo>
                  <a:pt x="3006" y="0"/>
                </a:lnTo>
                <a:lnTo>
                  <a:pt x="3006" y="0"/>
                </a:lnTo>
                <a:lnTo>
                  <a:pt x="3044" y="26"/>
                </a:lnTo>
                <a:lnTo>
                  <a:pt x="3132" y="82"/>
                </a:lnTo>
                <a:lnTo>
                  <a:pt x="3222" y="142"/>
                </a:lnTo>
                <a:lnTo>
                  <a:pt x="3254" y="166"/>
                </a:lnTo>
                <a:lnTo>
                  <a:pt x="3264" y="174"/>
                </a:lnTo>
                <a:lnTo>
                  <a:pt x="3268" y="180"/>
                </a:lnTo>
                <a:lnTo>
                  <a:pt x="3268" y="180"/>
                </a:lnTo>
                <a:lnTo>
                  <a:pt x="3266" y="184"/>
                </a:lnTo>
                <a:lnTo>
                  <a:pt x="3258" y="190"/>
                </a:lnTo>
                <a:lnTo>
                  <a:pt x="3226" y="208"/>
                </a:lnTo>
                <a:lnTo>
                  <a:pt x="3176" y="234"/>
                </a:lnTo>
                <a:lnTo>
                  <a:pt x="3112" y="266"/>
                </a:lnTo>
                <a:lnTo>
                  <a:pt x="2944" y="346"/>
                </a:lnTo>
                <a:lnTo>
                  <a:pt x="2750" y="438"/>
                </a:lnTo>
                <a:lnTo>
                  <a:pt x="2552" y="532"/>
                </a:lnTo>
                <a:lnTo>
                  <a:pt x="2374" y="620"/>
                </a:lnTo>
                <a:lnTo>
                  <a:pt x="2300" y="656"/>
                </a:lnTo>
                <a:lnTo>
                  <a:pt x="2238" y="688"/>
                </a:lnTo>
                <a:lnTo>
                  <a:pt x="2194" y="714"/>
                </a:lnTo>
                <a:lnTo>
                  <a:pt x="2180" y="724"/>
                </a:lnTo>
                <a:lnTo>
                  <a:pt x="2170" y="732"/>
                </a:lnTo>
                <a:lnTo>
                  <a:pt x="2170" y="732"/>
                </a:lnTo>
                <a:lnTo>
                  <a:pt x="2048" y="852"/>
                </a:lnTo>
                <a:lnTo>
                  <a:pt x="1848" y="1052"/>
                </a:lnTo>
                <a:lnTo>
                  <a:pt x="1744" y="1154"/>
                </a:lnTo>
                <a:lnTo>
                  <a:pt x="1650" y="1242"/>
                </a:lnTo>
                <a:lnTo>
                  <a:pt x="1578" y="1308"/>
                </a:lnTo>
                <a:lnTo>
                  <a:pt x="1554" y="1330"/>
                </a:lnTo>
                <a:lnTo>
                  <a:pt x="1538" y="1340"/>
                </a:lnTo>
                <a:lnTo>
                  <a:pt x="1538" y="1340"/>
                </a:lnTo>
                <a:lnTo>
                  <a:pt x="1530" y="1342"/>
                </a:lnTo>
                <a:lnTo>
                  <a:pt x="1514" y="1344"/>
                </a:lnTo>
                <a:lnTo>
                  <a:pt x="1464" y="1348"/>
                </a:lnTo>
                <a:lnTo>
                  <a:pt x="1394" y="1350"/>
                </a:lnTo>
                <a:lnTo>
                  <a:pt x="1306" y="1352"/>
                </a:lnTo>
                <a:lnTo>
                  <a:pt x="1090" y="1352"/>
                </a:lnTo>
                <a:lnTo>
                  <a:pt x="846" y="1352"/>
                </a:lnTo>
                <a:lnTo>
                  <a:pt x="600" y="1348"/>
                </a:lnTo>
                <a:lnTo>
                  <a:pt x="380" y="1346"/>
                </a:lnTo>
                <a:lnTo>
                  <a:pt x="214" y="1342"/>
                </a:lnTo>
                <a:lnTo>
                  <a:pt x="132" y="1340"/>
                </a:lnTo>
                <a:lnTo>
                  <a:pt x="132" y="1340"/>
                </a:lnTo>
                <a:lnTo>
                  <a:pt x="128" y="1338"/>
                </a:lnTo>
                <a:lnTo>
                  <a:pt x="124" y="1336"/>
                </a:lnTo>
                <a:lnTo>
                  <a:pt x="116" y="1328"/>
                </a:lnTo>
                <a:lnTo>
                  <a:pt x="108" y="1314"/>
                </a:lnTo>
                <a:lnTo>
                  <a:pt x="100" y="1296"/>
                </a:lnTo>
                <a:lnTo>
                  <a:pt x="92" y="1274"/>
                </a:lnTo>
                <a:lnTo>
                  <a:pt x="84" y="1248"/>
                </a:lnTo>
                <a:lnTo>
                  <a:pt x="68" y="1186"/>
                </a:lnTo>
                <a:lnTo>
                  <a:pt x="54" y="1112"/>
                </a:lnTo>
                <a:lnTo>
                  <a:pt x="40" y="1030"/>
                </a:lnTo>
                <a:lnTo>
                  <a:pt x="28" y="940"/>
                </a:lnTo>
                <a:lnTo>
                  <a:pt x="18" y="848"/>
                </a:lnTo>
                <a:lnTo>
                  <a:pt x="10" y="756"/>
                </a:lnTo>
                <a:lnTo>
                  <a:pt x="4" y="664"/>
                </a:lnTo>
                <a:lnTo>
                  <a:pt x="0" y="578"/>
                </a:lnTo>
                <a:lnTo>
                  <a:pt x="0" y="500"/>
                </a:lnTo>
                <a:lnTo>
                  <a:pt x="4" y="430"/>
                </a:lnTo>
                <a:lnTo>
                  <a:pt x="6" y="400"/>
                </a:lnTo>
                <a:lnTo>
                  <a:pt x="10" y="374"/>
                </a:lnTo>
                <a:lnTo>
                  <a:pt x="16" y="352"/>
                </a:lnTo>
                <a:lnTo>
                  <a:pt x="22" y="334"/>
                </a:lnTo>
                <a:lnTo>
                  <a:pt x="28" y="320"/>
                </a:lnTo>
                <a:lnTo>
                  <a:pt x="36" y="3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0E5AAF9-5CFB-B4EE-2E28-C19856EB21D1}"/>
              </a:ext>
            </a:extLst>
          </p:cNvPr>
          <p:cNvSpPr>
            <a:spLocks/>
          </p:cNvSpPr>
          <p:nvPr/>
        </p:nvSpPr>
        <p:spPr bwMode="auto">
          <a:xfrm>
            <a:off x="8637238" y="5079605"/>
            <a:ext cx="441778" cy="116446"/>
          </a:xfrm>
          <a:custGeom>
            <a:avLst/>
            <a:gdLst>
              <a:gd name="T0" fmla="*/ 2162 w 2462"/>
              <a:gd name="T1" fmla="*/ 10 h 760"/>
              <a:gd name="T2" fmla="*/ 2114 w 2462"/>
              <a:gd name="T3" fmla="*/ 16 h 760"/>
              <a:gd name="T4" fmla="*/ 1992 w 2462"/>
              <a:gd name="T5" fmla="*/ 48 h 760"/>
              <a:gd name="T6" fmla="*/ 1844 w 2462"/>
              <a:gd name="T7" fmla="*/ 96 h 760"/>
              <a:gd name="T8" fmla="*/ 1600 w 2462"/>
              <a:gd name="T9" fmla="*/ 186 h 760"/>
              <a:gd name="T10" fmla="*/ 1284 w 2462"/>
              <a:gd name="T11" fmla="*/ 300 h 760"/>
              <a:gd name="T12" fmla="*/ 1158 w 2462"/>
              <a:gd name="T13" fmla="*/ 340 h 760"/>
              <a:gd name="T14" fmla="*/ 1086 w 2462"/>
              <a:gd name="T15" fmla="*/ 356 h 760"/>
              <a:gd name="T16" fmla="*/ 1066 w 2462"/>
              <a:gd name="T17" fmla="*/ 358 h 760"/>
              <a:gd name="T18" fmla="*/ 838 w 2462"/>
              <a:gd name="T19" fmla="*/ 364 h 760"/>
              <a:gd name="T20" fmla="*/ 512 w 2462"/>
              <a:gd name="T21" fmla="*/ 372 h 760"/>
              <a:gd name="T22" fmla="*/ 348 w 2462"/>
              <a:gd name="T23" fmla="*/ 382 h 760"/>
              <a:gd name="T24" fmla="*/ 202 w 2462"/>
              <a:gd name="T25" fmla="*/ 396 h 760"/>
              <a:gd name="T26" fmla="*/ 88 w 2462"/>
              <a:gd name="T27" fmla="*/ 420 h 760"/>
              <a:gd name="T28" fmla="*/ 48 w 2462"/>
              <a:gd name="T29" fmla="*/ 434 h 760"/>
              <a:gd name="T30" fmla="*/ 20 w 2462"/>
              <a:gd name="T31" fmla="*/ 450 h 760"/>
              <a:gd name="T32" fmla="*/ 12 w 2462"/>
              <a:gd name="T33" fmla="*/ 460 h 760"/>
              <a:gd name="T34" fmla="*/ 2 w 2462"/>
              <a:gd name="T35" fmla="*/ 482 h 760"/>
              <a:gd name="T36" fmla="*/ 0 w 2462"/>
              <a:gd name="T37" fmla="*/ 506 h 760"/>
              <a:gd name="T38" fmla="*/ 6 w 2462"/>
              <a:gd name="T39" fmla="*/ 532 h 760"/>
              <a:gd name="T40" fmla="*/ 18 w 2462"/>
              <a:gd name="T41" fmla="*/ 558 h 760"/>
              <a:gd name="T42" fmla="*/ 40 w 2462"/>
              <a:gd name="T43" fmla="*/ 588 h 760"/>
              <a:gd name="T44" fmla="*/ 66 w 2462"/>
              <a:gd name="T45" fmla="*/ 616 h 760"/>
              <a:gd name="T46" fmla="*/ 120 w 2462"/>
              <a:gd name="T47" fmla="*/ 656 h 760"/>
              <a:gd name="T48" fmla="*/ 210 w 2462"/>
              <a:gd name="T49" fmla="*/ 704 h 760"/>
              <a:gd name="T50" fmla="*/ 264 w 2462"/>
              <a:gd name="T51" fmla="*/ 724 h 760"/>
              <a:gd name="T52" fmla="*/ 322 w 2462"/>
              <a:gd name="T53" fmla="*/ 740 h 760"/>
              <a:gd name="T54" fmla="*/ 384 w 2462"/>
              <a:gd name="T55" fmla="*/ 752 h 760"/>
              <a:gd name="T56" fmla="*/ 450 w 2462"/>
              <a:gd name="T57" fmla="*/ 758 h 760"/>
              <a:gd name="T58" fmla="*/ 518 w 2462"/>
              <a:gd name="T59" fmla="*/ 760 h 760"/>
              <a:gd name="T60" fmla="*/ 590 w 2462"/>
              <a:gd name="T61" fmla="*/ 754 h 760"/>
              <a:gd name="T62" fmla="*/ 664 w 2462"/>
              <a:gd name="T63" fmla="*/ 744 h 760"/>
              <a:gd name="T64" fmla="*/ 820 w 2462"/>
              <a:gd name="T65" fmla="*/ 712 h 760"/>
              <a:gd name="T66" fmla="*/ 980 w 2462"/>
              <a:gd name="T67" fmla="*/ 670 h 760"/>
              <a:gd name="T68" fmla="*/ 1212 w 2462"/>
              <a:gd name="T69" fmla="*/ 600 h 760"/>
              <a:gd name="T70" fmla="*/ 1476 w 2462"/>
              <a:gd name="T71" fmla="*/ 508 h 760"/>
              <a:gd name="T72" fmla="*/ 1646 w 2462"/>
              <a:gd name="T73" fmla="*/ 450 h 760"/>
              <a:gd name="T74" fmla="*/ 1726 w 2462"/>
              <a:gd name="T75" fmla="*/ 430 h 760"/>
              <a:gd name="T76" fmla="*/ 1992 w 2462"/>
              <a:gd name="T77" fmla="*/ 368 h 760"/>
              <a:gd name="T78" fmla="*/ 2142 w 2462"/>
              <a:gd name="T79" fmla="*/ 326 h 760"/>
              <a:gd name="T80" fmla="*/ 2282 w 2462"/>
              <a:gd name="T81" fmla="*/ 278 h 760"/>
              <a:gd name="T82" fmla="*/ 2368 w 2462"/>
              <a:gd name="T83" fmla="*/ 240 h 760"/>
              <a:gd name="T84" fmla="*/ 2412 w 2462"/>
              <a:gd name="T85" fmla="*/ 214 h 760"/>
              <a:gd name="T86" fmla="*/ 2444 w 2462"/>
              <a:gd name="T87" fmla="*/ 188 h 760"/>
              <a:gd name="T88" fmla="*/ 2460 w 2462"/>
              <a:gd name="T89" fmla="*/ 160 h 760"/>
              <a:gd name="T90" fmla="*/ 2460 w 2462"/>
              <a:gd name="T91" fmla="*/ 132 h 760"/>
              <a:gd name="T92" fmla="*/ 2452 w 2462"/>
              <a:gd name="T93" fmla="*/ 118 h 760"/>
              <a:gd name="T94" fmla="*/ 2414 w 2462"/>
              <a:gd name="T95" fmla="*/ 70 h 760"/>
              <a:gd name="T96" fmla="*/ 2380 w 2462"/>
              <a:gd name="T97" fmla="*/ 36 h 760"/>
              <a:gd name="T98" fmla="*/ 2348 w 2462"/>
              <a:gd name="T99" fmla="*/ 16 h 760"/>
              <a:gd name="T100" fmla="*/ 2314 w 2462"/>
              <a:gd name="T101" fmla="*/ 4 h 760"/>
              <a:gd name="T102" fmla="*/ 2282 w 2462"/>
              <a:gd name="T103" fmla="*/ 0 h 760"/>
              <a:gd name="T104" fmla="*/ 2162 w 2462"/>
              <a:gd name="T105" fmla="*/ 1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2" h="760">
                <a:moveTo>
                  <a:pt x="2162" y="10"/>
                </a:moveTo>
                <a:lnTo>
                  <a:pt x="2162" y="10"/>
                </a:lnTo>
                <a:lnTo>
                  <a:pt x="2138" y="12"/>
                </a:lnTo>
                <a:lnTo>
                  <a:pt x="2114" y="16"/>
                </a:lnTo>
                <a:lnTo>
                  <a:pt x="2056" y="30"/>
                </a:lnTo>
                <a:lnTo>
                  <a:pt x="1992" y="48"/>
                </a:lnTo>
                <a:lnTo>
                  <a:pt x="1920" y="70"/>
                </a:lnTo>
                <a:lnTo>
                  <a:pt x="1844" y="96"/>
                </a:lnTo>
                <a:lnTo>
                  <a:pt x="1764" y="124"/>
                </a:lnTo>
                <a:lnTo>
                  <a:pt x="1600" y="186"/>
                </a:lnTo>
                <a:lnTo>
                  <a:pt x="1436" y="246"/>
                </a:lnTo>
                <a:lnTo>
                  <a:pt x="1284" y="300"/>
                </a:lnTo>
                <a:lnTo>
                  <a:pt x="1218" y="322"/>
                </a:lnTo>
                <a:lnTo>
                  <a:pt x="1158" y="340"/>
                </a:lnTo>
                <a:lnTo>
                  <a:pt x="1106" y="352"/>
                </a:lnTo>
                <a:lnTo>
                  <a:pt x="1086" y="356"/>
                </a:lnTo>
                <a:lnTo>
                  <a:pt x="1066" y="358"/>
                </a:lnTo>
                <a:lnTo>
                  <a:pt x="1066" y="358"/>
                </a:lnTo>
                <a:lnTo>
                  <a:pt x="970" y="362"/>
                </a:lnTo>
                <a:lnTo>
                  <a:pt x="838" y="364"/>
                </a:lnTo>
                <a:lnTo>
                  <a:pt x="680" y="368"/>
                </a:lnTo>
                <a:lnTo>
                  <a:pt x="512" y="372"/>
                </a:lnTo>
                <a:lnTo>
                  <a:pt x="428" y="376"/>
                </a:lnTo>
                <a:lnTo>
                  <a:pt x="348" y="382"/>
                </a:lnTo>
                <a:lnTo>
                  <a:pt x="272" y="388"/>
                </a:lnTo>
                <a:lnTo>
                  <a:pt x="202" y="396"/>
                </a:lnTo>
                <a:lnTo>
                  <a:pt x="140" y="408"/>
                </a:lnTo>
                <a:lnTo>
                  <a:pt x="88" y="420"/>
                </a:lnTo>
                <a:lnTo>
                  <a:pt x="66" y="426"/>
                </a:lnTo>
                <a:lnTo>
                  <a:pt x="48" y="434"/>
                </a:lnTo>
                <a:lnTo>
                  <a:pt x="32" y="442"/>
                </a:lnTo>
                <a:lnTo>
                  <a:pt x="20" y="450"/>
                </a:lnTo>
                <a:lnTo>
                  <a:pt x="20" y="450"/>
                </a:lnTo>
                <a:lnTo>
                  <a:pt x="12" y="460"/>
                </a:lnTo>
                <a:lnTo>
                  <a:pt x="6" y="470"/>
                </a:lnTo>
                <a:lnTo>
                  <a:pt x="2" y="482"/>
                </a:lnTo>
                <a:lnTo>
                  <a:pt x="0" y="492"/>
                </a:lnTo>
                <a:lnTo>
                  <a:pt x="0" y="506"/>
                </a:lnTo>
                <a:lnTo>
                  <a:pt x="2" y="518"/>
                </a:lnTo>
                <a:lnTo>
                  <a:pt x="6" y="532"/>
                </a:lnTo>
                <a:lnTo>
                  <a:pt x="10" y="544"/>
                </a:lnTo>
                <a:lnTo>
                  <a:pt x="18" y="558"/>
                </a:lnTo>
                <a:lnTo>
                  <a:pt x="28" y="572"/>
                </a:lnTo>
                <a:lnTo>
                  <a:pt x="40" y="588"/>
                </a:lnTo>
                <a:lnTo>
                  <a:pt x="52" y="602"/>
                </a:lnTo>
                <a:lnTo>
                  <a:pt x="66" y="616"/>
                </a:lnTo>
                <a:lnTo>
                  <a:pt x="82" y="630"/>
                </a:lnTo>
                <a:lnTo>
                  <a:pt x="120" y="656"/>
                </a:lnTo>
                <a:lnTo>
                  <a:pt x="162" y="682"/>
                </a:lnTo>
                <a:lnTo>
                  <a:pt x="210" y="704"/>
                </a:lnTo>
                <a:lnTo>
                  <a:pt x="236" y="714"/>
                </a:lnTo>
                <a:lnTo>
                  <a:pt x="264" y="724"/>
                </a:lnTo>
                <a:lnTo>
                  <a:pt x="292" y="732"/>
                </a:lnTo>
                <a:lnTo>
                  <a:pt x="322" y="740"/>
                </a:lnTo>
                <a:lnTo>
                  <a:pt x="352" y="746"/>
                </a:lnTo>
                <a:lnTo>
                  <a:pt x="384" y="752"/>
                </a:lnTo>
                <a:lnTo>
                  <a:pt x="416" y="756"/>
                </a:lnTo>
                <a:lnTo>
                  <a:pt x="450" y="758"/>
                </a:lnTo>
                <a:lnTo>
                  <a:pt x="484" y="760"/>
                </a:lnTo>
                <a:lnTo>
                  <a:pt x="518" y="760"/>
                </a:lnTo>
                <a:lnTo>
                  <a:pt x="554" y="758"/>
                </a:lnTo>
                <a:lnTo>
                  <a:pt x="590" y="754"/>
                </a:lnTo>
                <a:lnTo>
                  <a:pt x="590" y="754"/>
                </a:lnTo>
                <a:lnTo>
                  <a:pt x="664" y="744"/>
                </a:lnTo>
                <a:lnTo>
                  <a:pt x="742" y="728"/>
                </a:lnTo>
                <a:lnTo>
                  <a:pt x="820" y="712"/>
                </a:lnTo>
                <a:lnTo>
                  <a:pt x="900" y="692"/>
                </a:lnTo>
                <a:lnTo>
                  <a:pt x="980" y="670"/>
                </a:lnTo>
                <a:lnTo>
                  <a:pt x="1058" y="648"/>
                </a:lnTo>
                <a:lnTo>
                  <a:pt x="1212" y="600"/>
                </a:lnTo>
                <a:lnTo>
                  <a:pt x="1352" y="552"/>
                </a:lnTo>
                <a:lnTo>
                  <a:pt x="1476" y="508"/>
                </a:lnTo>
                <a:lnTo>
                  <a:pt x="1576" y="472"/>
                </a:lnTo>
                <a:lnTo>
                  <a:pt x="1646" y="450"/>
                </a:lnTo>
                <a:lnTo>
                  <a:pt x="1646" y="450"/>
                </a:lnTo>
                <a:lnTo>
                  <a:pt x="1726" y="430"/>
                </a:lnTo>
                <a:lnTo>
                  <a:pt x="1848" y="402"/>
                </a:lnTo>
                <a:lnTo>
                  <a:pt x="1992" y="368"/>
                </a:lnTo>
                <a:lnTo>
                  <a:pt x="2068" y="348"/>
                </a:lnTo>
                <a:lnTo>
                  <a:pt x="2142" y="326"/>
                </a:lnTo>
                <a:lnTo>
                  <a:pt x="2214" y="302"/>
                </a:lnTo>
                <a:lnTo>
                  <a:pt x="2282" y="278"/>
                </a:lnTo>
                <a:lnTo>
                  <a:pt x="2342" y="254"/>
                </a:lnTo>
                <a:lnTo>
                  <a:pt x="2368" y="240"/>
                </a:lnTo>
                <a:lnTo>
                  <a:pt x="2392" y="228"/>
                </a:lnTo>
                <a:lnTo>
                  <a:pt x="2412" y="214"/>
                </a:lnTo>
                <a:lnTo>
                  <a:pt x="2430" y="202"/>
                </a:lnTo>
                <a:lnTo>
                  <a:pt x="2444" y="188"/>
                </a:lnTo>
                <a:lnTo>
                  <a:pt x="2454" y="174"/>
                </a:lnTo>
                <a:lnTo>
                  <a:pt x="2460" y="160"/>
                </a:lnTo>
                <a:lnTo>
                  <a:pt x="2462" y="146"/>
                </a:lnTo>
                <a:lnTo>
                  <a:pt x="2460" y="132"/>
                </a:lnTo>
                <a:lnTo>
                  <a:pt x="2452" y="118"/>
                </a:lnTo>
                <a:lnTo>
                  <a:pt x="2452" y="118"/>
                </a:lnTo>
                <a:lnTo>
                  <a:pt x="2434" y="92"/>
                </a:lnTo>
                <a:lnTo>
                  <a:pt x="2414" y="70"/>
                </a:lnTo>
                <a:lnTo>
                  <a:pt x="2398" y="52"/>
                </a:lnTo>
                <a:lnTo>
                  <a:pt x="2380" y="36"/>
                </a:lnTo>
                <a:lnTo>
                  <a:pt x="2364" y="24"/>
                </a:lnTo>
                <a:lnTo>
                  <a:pt x="2348" y="16"/>
                </a:lnTo>
                <a:lnTo>
                  <a:pt x="2330" y="8"/>
                </a:lnTo>
                <a:lnTo>
                  <a:pt x="2314" y="4"/>
                </a:lnTo>
                <a:lnTo>
                  <a:pt x="2298" y="2"/>
                </a:lnTo>
                <a:lnTo>
                  <a:pt x="2282" y="0"/>
                </a:lnTo>
                <a:lnTo>
                  <a:pt x="2246" y="2"/>
                </a:lnTo>
                <a:lnTo>
                  <a:pt x="2162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63F7DDED-5F0B-3E13-293D-E08139036756}"/>
              </a:ext>
            </a:extLst>
          </p:cNvPr>
          <p:cNvSpPr>
            <a:spLocks/>
          </p:cNvSpPr>
          <p:nvPr/>
        </p:nvSpPr>
        <p:spPr bwMode="auto">
          <a:xfrm>
            <a:off x="9831910" y="4958257"/>
            <a:ext cx="187693" cy="61900"/>
          </a:xfrm>
          <a:custGeom>
            <a:avLst/>
            <a:gdLst>
              <a:gd name="T0" fmla="*/ 532 w 1046"/>
              <a:gd name="T1" fmla="*/ 32 h 404"/>
              <a:gd name="T2" fmla="*/ 532 w 1046"/>
              <a:gd name="T3" fmla="*/ 32 h 404"/>
              <a:gd name="T4" fmla="*/ 426 w 1046"/>
              <a:gd name="T5" fmla="*/ 76 h 404"/>
              <a:gd name="T6" fmla="*/ 246 w 1046"/>
              <a:gd name="T7" fmla="*/ 156 h 404"/>
              <a:gd name="T8" fmla="*/ 156 w 1046"/>
              <a:gd name="T9" fmla="*/ 198 h 404"/>
              <a:gd name="T10" fmla="*/ 78 w 1046"/>
              <a:gd name="T11" fmla="*/ 236 h 404"/>
              <a:gd name="T12" fmla="*/ 22 w 1046"/>
              <a:gd name="T13" fmla="*/ 264 h 404"/>
              <a:gd name="T14" fmla="*/ 6 w 1046"/>
              <a:gd name="T15" fmla="*/ 276 h 404"/>
              <a:gd name="T16" fmla="*/ 0 w 1046"/>
              <a:gd name="T17" fmla="*/ 282 h 404"/>
              <a:gd name="T18" fmla="*/ 0 w 1046"/>
              <a:gd name="T19" fmla="*/ 282 h 404"/>
              <a:gd name="T20" fmla="*/ 0 w 1046"/>
              <a:gd name="T21" fmla="*/ 288 h 404"/>
              <a:gd name="T22" fmla="*/ 4 w 1046"/>
              <a:gd name="T23" fmla="*/ 294 h 404"/>
              <a:gd name="T24" fmla="*/ 12 w 1046"/>
              <a:gd name="T25" fmla="*/ 302 h 404"/>
              <a:gd name="T26" fmla="*/ 22 w 1046"/>
              <a:gd name="T27" fmla="*/ 312 h 404"/>
              <a:gd name="T28" fmla="*/ 52 w 1046"/>
              <a:gd name="T29" fmla="*/ 330 h 404"/>
              <a:gd name="T30" fmla="*/ 84 w 1046"/>
              <a:gd name="T31" fmla="*/ 350 h 404"/>
              <a:gd name="T32" fmla="*/ 120 w 1046"/>
              <a:gd name="T33" fmla="*/ 370 h 404"/>
              <a:gd name="T34" fmla="*/ 154 w 1046"/>
              <a:gd name="T35" fmla="*/ 386 h 404"/>
              <a:gd name="T36" fmla="*/ 180 w 1046"/>
              <a:gd name="T37" fmla="*/ 398 h 404"/>
              <a:gd name="T38" fmla="*/ 196 w 1046"/>
              <a:gd name="T39" fmla="*/ 404 h 404"/>
              <a:gd name="T40" fmla="*/ 196 w 1046"/>
              <a:gd name="T41" fmla="*/ 404 h 404"/>
              <a:gd name="T42" fmla="*/ 204 w 1046"/>
              <a:gd name="T43" fmla="*/ 404 h 404"/>
              <a:gd name="T44" fmla="*/ 214 w 1046"/>
              <a:gd name="T45" fmla="*/ 402 h 404"/>
              <a:gd name="T46" fmla="*/ 240 w 1046"/>
              <a:gd name="T47" fmla="*/ 396 h 404"/>
              <a:gd name="T48" fmla="*/ 314 w 1046"/>
              <a:gd name="T49" fmla="*/ 368 h 404"/>
              <a:gd name="T50" fmla="*/ 392 w 1046"/>
              <a:gd name="T51" fmla="*/ 338 h 404"/>
              <a:gd name="T52" fmla="*/ 424 w 1046"/>
              <a:gd name="T53" fmla="*/ 326 h 404"/>
              <a:gd name="T54" fmla="*/ 448 w 1046"/>
              <a:gd name="T55" fmla="*/ 320 h 404"/>
              <a:gd name="T56" fmla="*/ 448 w 1046"/>
              <a:gd name="T57" fmla="*/ 320 h 404"/>
              <a:gd name="T58" fmla="*/ 508 w 1046"/>
              <a:gd name="T59" fmla="*/ 308 h 404"/>
              <a:gd name="T60" fmla="*/ 598 w 1046"/>
              <a:gd name="T61" fmla="*/ 292 h 404"/>
              <a:gd name="T62" fmla="*/ 690 w 1046"/>
              <a:gd name="T63" fmla="*/ 272 h 404"/>
              <a:gd name="T64" fmla="*/ 728 w 1046"/>
              <a:gd name="T65" fmla="*/ 264 h 404"/>
              <a:gd name="T66" fmla="*/ 756 w 1046"/>
              <a:gd name="T67" fmla="*/ 256 h 404"/>
              <a:gd name="T68" fmla="*/ 756 w 1046"/>
              <a:gd name="T69" fmla="*/ 256 h 404"/>
              <a:gd name="T70" fmla="*/ 784 w 1046"/>
              <a:gd name="T71" fmla="*/ 244 h 404"/>
              <a:gd name="T72" fmla="*/ 820 w 1046"/>
              <a:gd name="T73" fmla="*/ 226 h 404"/>
              <a:gd name="T74" fmla="*/ 860 w 1046"/>
              <a:gd name="T75" fmla="*/ 204 h 404"/>
              <a:gd name="T76" fmla="*/ 904 w 1046"/>
              <a:gd name="T77" fmla="*/ 178 h 404"/>
              <a:gd name="T78" fmla="*/ 946 w 1046"/>
              <a:gd name="T79" fmla="*/ 150 h 404"/>
              <a:gd name="T80" fmla="*/ 986 w 1046"/>
              <a:gd name="T81" fmla="*/ 124 h 404"/>
              <a:gd name="T82" fmla="*/ 1018 w 1046"/>
              <a:gd name="T83" fmla="*/ 98 h 404"/>
              <a:gd name="T84" fmla="*/ 1030 w 1046"/>
              <a:gd name="T85" fmla="*/ 88 h 404"/>
              <a:gd name="T86" fmla="*/ 1040 w 1046"/>
              <a:gd name="T87" fmla="*/ 78 h 404"/>
              <a:gd name="T88" fmla="*/ 1040 w 1046"/>
              <a:gd name="T89" fmla="*/ 78 h 404"/>
              <a:gd name="T90" fmla="*/ 1042 w 1046"/>
              <a:gd name="T91" fmla="*/ 68 h 404"/>
              <a:gd name="T92" fmla="*/ 1046 w 1046"/>
              <a:gd name="T93" fmla="*/ 46 h 404"/>
              <a:gd name="T94" fmla="*/ 1046 w 1046"/>
              <a:gd name="T95" fmla="*/ 32 h 404"/>
              <a:gd name="T96" fmla="*/ 1046 w 1046"/>
              <a:gd name="T97" fmla="*/ 20 h 404"/>
              <a:gd name="T98" fmla="*/ 1044 w 1046"/>
              <a:gd name="T99" fmla="*/ 10 h 404"/>
              <a:gd name="T100" fmla="*/ 1040 w 1046"/>
              <a:gd name="T101" fmla="*/ 2 h 404"/>
              <a:gd name="T102" fmla="*/ 1040 w 1046"/>
              <a:gd name="T103" fmla="*/ 2 h 404"/>
              <a:gd name="T104" fmla="*/ 976 w 1046"/>
              <a:gd name="T105" fmla="*/ 0 h 404"/>
              <a:gd name="T106" fmla="*/ 910 w 1046"/>
              <a:gd name="T107" fmla="*/ 0 h 404"/>
              <a:gd name="T108" fmla="*/ 830 w 1046"/>
              <a:gd name="T109" fmla="*/ 0 h 404"/>
              <a:gd name="T110" fmla="*/ 744 w 1046"/>
              <a:gd name="T111" fmla="*/ 2 h 404"/>
              <a:gd name="T112" fmla="*/ 662 w 1046"/>
              <a:gd name="T113" fmla="*/ 8 h 404"/>
              <a:gd name="T114" fmla="*/ 624 w 1046"/>
              <a:gd name="T115" fmla="*/ 12 h 404"/>
              <a:gd name="T116" fmla="*/ 588 w 1046"/>
              <a:gd name="T117" fmla="*/ 18 h 404"/>
              <a:gd name="T118" fmla="*/ 558 w 1046"/>
              <a:gd name="T119" fmla="*/ 24 h 404"/>
              <a:gd name="T120" fmla="*/ 532 w 1046"/>
              <a:gd name="T121" fmla="*/ 3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6" h="404">
                <a:moveTo>
                  <a:pt x="532" y="32"/>
                </a:moveTo>
                <a:lnTo>
                  <a:pt x="532" y="32"/>
                </a:lnTo>
                <a:lnTo>
                  <a:pt x="426" y="76"/>
                </a:lnTo>
                <a:lnTo>
                  <a:pt x="246" y="156"/>
                </a:lnTo>
                <a:lnTo>
                  <a:pt x="156" y="198"/>
                </a:lnTo>
                <a:lnTo>
                  <a:pt x="78" y="236"/>
                </a:lnTo>
                <a:lnTo>
                  <a:pt x="22" y="264"/>
                </a:lnTo>
                <a:lnTo>
                  <a:pt x="6" y="276"/>
                </a:lnTo>
                <a:lnTo>
                  <a:pt x="0" y="282"/>
                </a:lnTo>
                <a:lnTo>
                  <a:pt x="0" y="282"/>
                </a:lnTo>
                <a:lnTo>
                  <a:pt x="0" y="288"/>
                </a:lnTo>
                <a:lnTo>
                  <a:pt x="4" y="294"/>
                </a:lnTo>
                <a:lnTo>
                  <a:pt x="12" y="302"/>
                </a:lnTo>
                <a:lnTo>
                  <a:pt x="22" y="312"/>
                </a:lnTo>
                <a:lnTo>
                  <a:pt x="52" y="330"/>
                </a:lnTo>
                <a:lnTo>
                  <a:pt x="84" y="350"/>
                </a:lnTo>
                <a:lnTo>
                  <a:pt x="120" y="370"/>
                </a:lnTo>
                <a:lnTo>
                  <a:pt x="154" y="386"/>
                </a:lnTo>
                <a:lnTo>
                  <a:pt x="180" y="398"/>
                </a:lnTo>
                <a:lnTo>
                  <a:pt x="196" y="404"/>
                </a:lnTo>
                <a:lnTo>
                  <a:pt x="196" y="404"/>
                </a:lnTo>
                <a:lnTo>
                  <a:pt x="204" y="404"/>
                </a:lnTo>
                <a:lnTo>
                  <a:pt x="214" y="402"/>
                </a:lnTo>
                <a:lnTo>
                  <a:pt x="240" y="396"/>
                </a:lnTo>
                <a:lnTo>
                  <a:pt x="314" y="368"/>
                </a:lnTo>
                <a:lnTo>
                  <a:pt x="392" y="338"/>
                </a:lnTo>
                <a:lnTo>
                  <a:pt x="424" y="326"/>
                </a:lnTo>
                <a:lnTo>
                  <a:pt x="448" y="320"/>
                </a:lnTo>
                <a:lnTo>
                  <a:pt x="448" y="320"/>
                </a:lnTo>
                <a:lnTo>
                  <a:pt x="508" y="308"/>
                </a:lnTo>
                <a:lnTo>
                  <a:pt x="598" y="292"/>
                </a:lnTo>
                <a:lnTo>
                  <a:pt x="690" y="272"/>
                </a:lnTo>
                <a:lnTo>
                  <a:pt x="728" y="264"/>
                </a:lnTo>
                <a:lnTo>
                  <a:pt x="756" y="256"/>
                </a:lnTo>
                <a:lnTo>
                  <a:pt x="756" y="256"/>
                </a:lnTo>
                <a:lnTo>
                  <a:pt x="784" y="244"/>
                </a:lnTo>
                <a:lnTo>
                  <a:pt x="820" y="226"/>
                </a:lnTo>
                <a:lnTo>
                  <a:pt x="860" y="204"/>
                </a:lnTo>
                <a:lnTo>
                  <a:pt x="904" y="178"/>
                </a:lnTo>
                <a:lnTo>
                  <a:pt x="946" y="150"/>
                </a:lnTo>
                <a:lnTo>
                  <a:pt x="986" y="124"/>
                </a:lnTo>
                <a:lnTo>
                  <a:pt x="1018" y="98"/>
                </a:lnTo>
                <a:lnTo>
                  <a:pt x="1030" y="88"/>
                </a:lnTo>
                <a:lnTo>
                  <a:pt x="1040" y="78"/>
                </a:lnTo>
                <a:lnTo>
                  <a:pt x="1040" y="78"/>
                </a:lnTo>
                <a:lnTo>
                  <a:pt x="1042" y="68"/>
                </a:lnTo>
                <a:lnTo>
                  <a:pt x="1046" y="46"/>
                </a:lnTo>
                <a:lnTo>
                  <a:pt x="1046" y="32"/>
                </a:lnTo>
                <a:lnTo>
                  <a:pt x="1046" y="20"/>
                </a:lnTo>
                <a:lnTo>
                  <a:pt x="1044" y="10"/>
                </a:lnTo>
                <a:lnTo>
                  <a:pt x="1040" y="2"/>
                </a:lnTo>
                <a:lnTo>
                  <a:pt x="1040" y="2"/>
                </a:lnTo>
                <a:lnTo>
                  <a:pt x="976" y="0"/>
                </a:lnTo>
                <a:lnTo>
                  <a:pt x="910" y="0"/>
                </a:lnTo>
                <a:lnTo>
                  <a:pt x="830" y="0"/>
                </a:lnTo>
                <a:lnTo>
                  <a:pt x="744" y="2"/>
                </a:lnTo>
                <a:lnTo>
                  <a:pt x="662" y="8"/>
                </a:lnTo>
                <a:lnTo>
                  <a:pt x="624" y="12"/>
                </a:lnTo>
                <a:lnTo>
                  <a:pt x="588" y="18"/>
                </a:lnTo>
                <a:lnTo>
                  <a:pt x="558" y="24"/>
                </a:lnTo>
                <a:lnTo>
                  <a:pt x="532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BF6FCDC1-2542-371E-6B50-D96D5A69B947}"/>
              </a:ext>
            </a:extLst>
          </p:cNvPr>
          <p:cNvSpPr>
            <a:spLocks/>
          </p:cNvSpPr>
          <p:nvPr/>
        </p:nvSpPr>
        <p:spPr bwMode="auto">
          <a:xfrm>
            <a:off x="9741832" y="5030576"/>
            <a:ext cx="126325" cy="337079"/>
          </a:xfrm>
          <a:custGeom>
            <a:avLst/>
            <a:gdLst>
              <a:gd name="T0" fmla="*/ 704 w 704"/>
              <a:gd name="T1" fmla="*/ 0 h 2200"/>
              <a:gd name="T2" fmla="*/ 614 w 704"/>
              <a:gd name="T3" fmla="*/ 262 h 2200"/>
              <a:gd name="T4" fmla="*/ 540 w 704"/>
              <a:gd name="T5" fmla="*/ 508 h 2200"/>
              <a:gd name="T6" fmla="*/ 496 w 704"/>
              <a:gd name="T7" fmla="*/ 678 h 2200"/>
              <a:gd name="T8" fmla="*/ 464 w 704"/>
              <a:gd name="T9" fmla="*/ 834 h 2200"/>
              <a:gd name="T10" fmla="*/ 454 w 704"/>
              <a:gd name="T11" fmla="*/ 932 h 2200"/>
              <a:gd name="T12" fmla="*/ 454 w 704"/>
              <a:gd name="T13" fmla="*/ 984 h 2200"/>
              <a:gd name="T14" fmla="*/ 456 w 704"/>
              <a:gd name="T15" fmla="*/ 1004 h 2200"/>
              <a:gd name="T16" fmla="*/ 472 w 704"/>
              <a:gd name="T17" fmla="*/ 1078 h 2200"/>
              <a:gd name="T18" fmla="*/ 492 w 704"/>
              <a:gd name="T19" fmla="*/ 1138 h 2200"/>
              <a:gd name="T20" fmla="*/ 532 w 704"/>
              <a:gd name="T21" fmla="*/ 1226 h 2200"/>
              <a:gd name="T22" fmla="*/ 564 w 704"/>
              <a:gd name="T23" fmla="*/ 1272 h 2200"/>
              <a:gd name="T24" fmla="*/ 578 w 704"/>
              <a:gd name="T25" fmla="*/ 1288 h 2200"/>
              <a:gd name="T26" fmla="*/ 426 w 704"/>
              <a:gd name="T27" fmla="*/ 1380 h 2200"/>
              <a:gd name="T28" fmla="*/ 244 w 704"/>
              <a:gd name="T29" fmla="*/ 1496 h 2200"/>
              <a:gd name="T30" fmla="*/ 126 w 704"/>
              <a:gd name="T31" fmla="*/ 1580 h 2200"/>
              <a:gd name="T32" fmla="*/ 76 w 704"/>
              <a:gd name="T33" fmla="*/ 1622 h 2200"/>
              <a:gd name="T34" fmla="*/ 64 w 704"/>
              <a:gd name="T35" fmla="*/ 1638 h 2200"/>
              <a:gd name="T36" fmla="*/ 56 w 704"/>
              <a:gd name="T37" fmla="*/ 1658 h 2200"/>
              <a:gd name="T38" fmla="*/ 44 w 704"/>
              <a:gd name="T39" fmla="*/ 1718 h 2200"/>
              <a:gd name="T40" fmla="*/ 26 w 704"/>
              <a:gd name="T41" fmla="*/ 1848 h 2200"/>
              <a:gd name="T42" fmla="*/ 4 w 704"/>
              <a:gd name="T43" fmla="*/ 2122 h 2200"/>
              <a:gd name="T44" fmla="*/ 0 w 704"/>
              <a:gd name="T45" fmla="*/ 2200 h 2200"/>
              <a:gd name="T46" fmla="*/ 26 w 704"/>
              <a:gd name="T47" fmla="*/ 2050 h 2200"/>
              <a:gd name="T48" fmla="*/ 62 w 704"/>
              <a:gd name="T49" fmla="*/ 1862 h 2200"/>
              <a:gd name="T50" fmla="*/ 94 w 704"/>
              <a:gd name="T51" fmla="*/ 1728 h 2200"/>
              <a:gd name="T52" fmla="*/ 118 w 704"/>
              <a:gd name="T53" fmla="*/ 1662 h 2200"/>
              <a:gd name="T54" fmla="*/ 128 w 704"/>
              <a:gd name="T55" fmla="*/ 1638 h 2200"/>
              <a:gd name="T56" fmla="*/ 144 w 704"/>
              <a:gd name="T57" fmla="*/ 1618 h 2200"/>
              <a:gd name="T58" fmla="*/ 194 w 704"/>
              <a:gd name="T59" fmla="*/ 1576 h 2200"/>
              <a:gd name="T60" fmla="*/ 264 w 704"/>
              <a:gd name="T61" fmla="*/ 1528 h 2200"/>
              <a:gd name="T62" fmla="*/ 388 w 704"/>
              <a:gd name="T63" fmla="*/ 1458 h 2200"/>
              <a:gd name="T64" fmla="*/ 544 w 704"/>
              <a:gd name="T65" fmla="*/ 1376 h 2200"/>
              <a:gd name="T66" fmla="*/ 598 w 704"/>
              <a:gd name="T67" fmla="*/ 1342 h 2200"/>
              <a:gd name="T68" fmla="*/ 620 w 704"/>
              <a:gd name="T69" fmla="*/ 1324 h 2200"/>
              <a:gd name="T70" fmla="*/ 624 w 704"/>
              <a:gd name="T71" fmla="*/ 1320 h 2200"/>
              <a:gd name="T72" fmla="*/ 596 w 704"/>
              <a:gd name="T73" fmla="*/ 1264 h 2200"/>
              <a:gd name="T74" fmla="*/ 556 w 704"/>
              <a:gd name="T75" fmla="*/ 1180 h 2200"/>
              <a:gd name="T76" fmla="*/ 518 w 704"/>
              <a:gd name="T77" fmla="*/ 1068 h 2200"/>
              <a:gd name="T78" fmla="*/ 502 w 704"/>
              <a:gd name="T79" fmla="*/ 1004 h 2200"/>
              <a:gd name="T80" fmla="*/ 498 w 704"/>
              <a:gd name="T81" fmla="*/ 966 h 2200"/>
              <a:gd name="T82" fmla="*/ 500 w 704"/>
              <a:gd name="T83" fmla="*/ 912 h 2200"/>
              <a:gd name="T84" fmla="*/ 518 w 704"/>
              <a:gd name="T85" fmla="*/ 776 h 2200"/>
              <a:gd name="T86" fmla="*/ 548 w 704"/>
              <a:gd name="T87" fmla="*/ 612 h 2200"/>
              <a:gd name="T88" fmla="*/ 588 w 704"/>
              <a:gd name="T89" fmla="*/ 438 h 2200"/>
              <a:gd name="T90" fmla="*/ 666 w 704"/>
              <a:gd name="T91" fmla="*/ 132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4" h="2200">
                <a:moveTo>
                  <a:pt x="704" y="0"/>
                </a:moveTo>
                <a:lnTo>
                  <a:pt x="704" y="0"/>
                </a:lnTo>
                <a:lnTo>
                  <a:pt x="660" y="126"/>
                </a:lnTo>
                <a:lnTo>
                  <a:pt x="614" y="262"/>
                </a:lnTo>
                <a:lnTo>
                  <a:pt x="564" y="424"/>
                </a:lnTo>
                <a:lnTo>
                  <a:pt x="540" y="508"/>
                </a:lnTo>
                <a:lnTo>
                  <a:pt x="516" y="594"/>
                </a:lnTo>
                <a:lnTo>
                  <a:pt x="496" y="678"/>
                </a:lnTo>
                <a:lnTo>
                  <a:pt x="478" y="758"/>
                </a:lnTo>
                <a:lnTo>
                  <a:pt x="464" y="834"/>
                </a:lnTo>
                <a:lnTo>
                  <a:pt x="456" y="900"/>
                </a:lnTo>
                <a:lnTo>
                  <a:pt x="454" y="932"/>
                </a:lnTo>
                <a:lnTo>
                  <a:pt x="452" y="958"/>
                </a:lnTo>
                <a:lnTo>
                  <a:pt x="454" y="984"/>
                </a:lnTo>
                <a:lnTo>
                  <a:pt x="456" y="1004"/>
                </a:lnTo>
                <a:lnTo>
                  <a:pt x="456" y="1004"/>
                </a:lnTo>
                <a:lnTo>
                  <a:pt x="464" y="1042"/>
                </a:lnTo>
                <a:lnTo>
                  <a:pt x="472" y="1078"/>
                </a:lnTo>
                <a:lnTo>
                  <a:pt x="482" y="1108"/>
                </a:lnTo>
                <a:lnTo>
                  <a:pt x="492" y="1138"/>
                </a:lnTo>
                <a:lnTo>
                  <a:pt x="512" y="1186"/>
                </a:lnTo>
                <a:lnTo>
                  <a:pt x="532" y="1226"/>
                </a:lnTo>
                <a:lnTo>
                  <a:pt x="550" y="1254"/>
                </a:lnTo>
                <a:lnTo>
                  <a:pt x="564" y="1272"/>
                </a:lnTo>
                <a:lnTo>
                  <a:pt x="578" y="1288"/>
                </a:lnTo>
                <a:lnTo>
                  <a:pt x="578" y="1288"/>
                </a:lnTo>
                <a:lnTo>
                  <a:pt x="504" y="1332"/>
                </a:lnTo>
                <a:lnTo>
                  <a:pt x="426" y="1380"/>
                </a:lnTo>
                <a:lnTo>
                  <a:pt x="336" y="1436"/>
                </a:lnTo>
                <a:lnTo>
                  <a:pt x="244" y="1496"/>
                </a:lnTo>
                <a:lnTo>
                  <a:pt x="162" y="1554"/>
                </a:lnTo>
                <a:lnTo>
                  <a:pt x="126" y="1580"/>
                </a:lnTo>
                <a:lnTo>
                  <a:pt x="98" y="1602"/>
                </a:lnTo>
                <a:lnTo>
                  <a:pt x="76" y="1622"/>
                </a:lnTo>
                <a:lnTo>
                  <a:pt x="70" y="1632"/>
                </a:lnTo>
                <a:lnTo>
                  <a:pt x="64" y="1638"/>
                </a:lnTo>
                <a:lnTo>
                  <a:pt x="64" y="1638"/>
                </a:lnTo>
                <a:lnTo>
                  <a:pt x="56" y="1658"/>
                </a:lnTo>
                <a:lnTo>
                  <a:pt x="50" y="1684"/>
                </a:lnTo>
                <a:lnTo>
                  <a:pt x="44" y="1718"/>
                </a:lnTo>
                <a:lnTo>
                  <a:pt x="38" y="1758"/>
                </a:lnTo>
                <a:lnTo>
                  <a:pt x="26" y="1848"/>
                </a:lnTo>
                <a:lnTo>
                  <a:pt x="18" y="1946"/>
                </a:lnTo>
                <a:lnTo>
                  <a:pt x="4" y="2122"/>
                </a:lnTo>
                <a:lnTo>
                  <a:pt x="0" y="2200"/>
                </a:lnTo>
                <a:lnTo>
                  <a:pt x="0" y="2200"/>
                </a:lnTo>
                <a:lnTo>
                  <a:pt x="12" y="2126"/>
                </a:lnTo>
                <a:lnTo>
                  <a:pt x="26" y="2050"/>
                </a:lnTo>
                <a:lnTo>
                  <a:pt x="42" y="1958"/>
                </a:lnTo>
                <a:lnTo>
                  <a:pt x="62" y="1862"/>
                </a:lnTo>
                <a:lnTo>
                  <a:pt x="84" y="1770"/>
                </a:lnTo>
                <a:lnTo>
                  <a:pt x="94" y="1728"/>
                </a:lnTo>
                <a:lnTo>
                  <a:pt x="106" y="1692"/>
                </a:lnTo>
                <a:lnTo>
                  <a:pt x="118" y="1662"/>
                </a:lnTo>
                <a:lnTo>
                  <a:pt x="128" y="1638"/>
                </a:lnTo>
                <a:lnTo>
                  <a:pt x="128" y="1638"/>
                </a:lnTo>
                <a:lnTo>
                  <a:pt x="134" y="1630"/>
                </a:lnTo>
                <a:lnTo>
                  <a:pt x="144" y="1618"/>
                </a:lnTo>
                <a:lnTo>
                  <a:pt x="166" y="1598"/>
                </a:lnTo>
                <a:lnTo>
                  <a:pt x="194" y="1576"/>
                </a:lnTo>
                <a:lnTo>
                  <a:pt x="226" y="1552"/>
                </a:lnTo>
                <a:lnTo>
                  <a:pt x="264" y="1528"/>
                </a:lnTo>
                <a:lnTo>
                  <a:pt x="304" y="1506"/>
                </a:lnTo>
                <a:lnTo>
                  <a:pt x="388" y="1458"/>
                </a:lnTo>
                <a:lnTo>
                  <a:pt x="472" y="1414"/>
                </a:lnTo>
                <a:lnTo>
                  <a:pt x="544" y="1376"/>
                </a:lnTo>
                <a:lnTo>
                  <a:pt x="574" y="1358"/>
                </a:lnTo>
                <a:lnTo>
                  <a:pt x="598" y="1342"/>
                </a:lnTo>
                <a:lnTo>
                  <a:pt x="616" y="1330"/>
                </a:lnTo>
                <a:lnTo>
                  <a:pt x="620" y="1324"/>
                </a:lnTo>
                <a:lnTo>
                  <a:pt x="624" y="1320"/>
                </a:lnTo>
                <a:lnTo>
                  <a:pt x="624" y="1320"/>
                </a:lnTo>
                <a:lnTo>
                  <a:pt x="610" y="1294"/>
                </a:lnTo>
                <a:lnTo>
                  <a:pt x="596" y="1264"/>
                </a:lnTo>
                <a:lnTo>
                  <a:pt x="576" y="1226"/>
                </a:lnTo>
                <a:lnTo>
                  <a:pt x="556" y="1180"/>
                </a:lnTo>
                <a:lnTo>
                  <a:pt x="536" y="1126"/>
                </a:lnTo>
                <a:lnTo>
                  <a:pt x="518" y="1068"/>
                </a:lnTo>
                <a:lnTo>
                  <a:pt x="502" y="1004"/>
                </a:lnTo>
                <a:lnTo>
                  <a:pt x="502" y="1004"/>
                </a:lnTo>
                <a:lnTo>
                  <a:pt x="498" y="986"/>
                </a:lnTo>
                <a:lnTo>
                  <a:pt x="498" y="966"/>
                </a:lnTo>
                <a:lnTo>
                  <a:pt x="498" y="940"/>
                </a:lnTo>
                <a:lnTo>
                  <a:pt x="500" y="912"/>
                </a:lnTo>
                <a:lnTo>
                  <a:pt x="506" y="848"/>
                </a:lnTo>
                <a:lnTo>
                  <a:pt x="518" y="776"/>
                </a:lnTo>
                <a:lnTo>
                  <a:pt x="532" y="696"/>
                </a:lnTo>
                <a:lnTo>
                  <a:pt x="548" y="612"/>
                </a:lnTo>
                <a:lnTo>
                  <a:pt x="568" y="524"/>
                </a:lnTo>
                <a:lnTo>
                  <a:pt x="588" y="438"/>
                </a:lnTo>
                <a:lnTo>
                  <a:pt x="630" y="272"/>
                </a:lnTo>
                <a:lnTo>
                  <a:pt x="666" y="132"/>
                </a:lnTo>
                <a:lnTo>
                  <a:pt x="7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AU" sz="900" dirty="0"/>
          </a:p>
        </p:txBody>
      </p:sp>
      <p:pic>
        <p:nvPicPr>
          <p:cNvPr id="4" name="Imagen 3" descr="Gráfico, Gráfico radial&#10;&#10;Descripción generada automáticamente">
            <a:extLst>
              <a:ext uri="{FF2B5EF4-FFF2-40B4-BE49-F238E27FC236}">
                <a16:creationId xmlns:a16="http://schemas.microsoft.com/office/drawing/2014/main" id="{7C94D927-1504-8B7D-3072-257C9AD445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00" t="18420" r="10569" b="18075"/>
          <a:stretch/>
        </p:blipFill>
        <p:spPr>
          <a:xfrm>
            <a:off x="882715" y="995081"/>
            <a:ext cx="10483508" cy="52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0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EB96-5DCF-EA19-93AD-A05E146D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BB4F1-921B-6446-1C2F-2969D75E171F}"/>
              </a:ext>
            </a:extLst>
          </p:cNvPr>
          <p:cNvSpPr txBox="1"/>
          <p:nvPr/>
        </p:nvSpPr>
        <p:spPr>
          <a:xfrm>
            <a:off x="393671" y="3681472"/>
            <a:ext cx="50209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CONFLICTOS DE INTERÉS</a:t>
            </a:r>
            <a:endParaRPr lang="es-CO" sz="32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8B5D93-77B4-F0BF-E152-CE76EFF50F44}"/>
              </a:ext>
            </a:extLst>
          </p:cNvPr>
          <p:cNvSpPr txBox="1">
            <a:spLocks/>
          </p:cNvSpPr>
          <p:nvPr/>
        </p:nvSpPr>
        <p:spPr>
          <a:xfrm>
            <a:off x="189270" y="1"/>
            <a:ext cx="11697930" cy="119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4400" b="1" kern="1200">
                <a:solidFill>
                  <a:srgbClr val="1667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Oswald Medium" panose="020F0502020204030204" pitchFamily="2" charset="0"/>
              </a:rPr>
              <a:t>OTROS RESULTADOS DE INTERÉS</a:t>
            </a:r>
            <a:endParaRPr lang="es-CO" dirty="0">
              <a:latin typeface="Oswald Medium" panose="020F0502020204030204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2D5FBCC-8E31-7EB0-12C1-7EDBD22AF3F4}"/>
              </a:ext>
            </a:extLst>
          </p:cNvPr>
          <p:cNvGrpSpPr/>
          <p:nvPr/>
        </p:nvGrpSpPr>
        <p:grpSpPr>
          <a:xfrm>
            <a:off x="189270" y="1317606"/>
            <a:ext cx="5533534" cy="2356169"/>
            <a:chOff x="505335" y="1566230"/>
            <a:chExt cx="11885555" cy="530728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FDD647E-0861-8336-9945-90B10EA8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"/>
            <a:stretch/>
          </p:blipFill>
          <p:spPr>
            <a:xfrm>
              <a:off x="1415993" y="2338765"/>
              <a:ext cx="9841275" cy="453474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5AAB067-C925-83FB-536D-D6E6A5F4B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307" y="5399328"/>
              <a:ext cx="691620" cy="52383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1C140C0-C72F-D46A-CC6D-5170E2AD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258" y="3350486"/>
              <a:ext cx="881338" cy="69212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BC64605-47D6-D3C7-85CC-A9B30B3FA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25" y="3329491"/>
              <a:ext cx="842427" cy="74031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CB62D63-261A-07FC-FA64-FE85E437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671" y="5288490"/>
              <a:ext cx="623368" cy="724954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DAE7543-463B-0074-EBD9-6930CA235D93}"/>
                </a:ext>
              </a:extLst>
            </p:cNvPr>
            <p:cNvSpPr/>
            <p:nvPr/>
          </p:nvSpPr>
          <p:spPr>
            <a:xfrm>
              <a:off x="505335" y="4323059"/>
              <a:ext cx="1821313" cy="524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REGISTRO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AD0D9BA-45BB-8DA0-FC9E-429948D76E20}"/>
                </a:ext>
              </a:extLst>
            </p:cNvPr>
            <p:cNvSpPr/>
            <p:nvPr/>
          </p:nvSpPr>
          <p:spPr>
            <a:xfrm>
              <a:off x="2916798" y="1594087"/>
              <a:ext cx="2476798" cy="78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SEGUIMIENTO</a:t>
              </a:r>
              <a:r>
                <a:rPr lang="es-CO" sz="2400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571EBC4-48A5-06D5-061B-0BA60D04C502}"/>
                </a:ext>
              </a:extLst>
            </p:cNvPr>
            <p:cNvSpPr/>
            <p:nvPr/>
          </p:nvSpPr>
          <p:spPr>
            <a:xfrm>
              <a:off x="8035103" y="1566230"/>
              <a:ext cx="1875937" cy="78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r>
                <a:rPr lang="es-CO" sz="2400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CO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D4F277-2910-95D2-E7C5-8757D0177CA8}"/>
                </a:ext>
              </a:extLst>
            </p:cNvPr>
            <p:cNvSpPr/>
            <p:nvPr/>
          </p:nvSpPr>
          <p:spPr>
            <a:xfrm>
              <a:off x="9599356" y="3877291"/>
              <a:ext cx="2791534" cy="891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CANAL DE </a:t>
              </a:r>
            </a:p>
            <a:p>
              <a:pPr algn="ctr"/>
              <a:r>
                <a:rPr lang="es-CO" b="1" dirty="0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COMUNICACIÓN  </a:t>
              </a: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81B56FD-AB40-7627-702C-03A598D99FB7}"/>
              </a:ext>
            </a:extLst>
          </p:cNvPr>
          <p:cNvSpPr txBox="1"/>
          <p:nvPr/>
        </p:nvSpPr>
        <p:spPr>
          <a:xfrm>
            <a:off x="704756" y="5075295"/>
            <a:ext cx="10249191" cy="1323439"/>
          </a:xfrm>
          <a:prstGeom prst="rect">
            <a:avLst/>
          </a:prstGeom>
          <a:solidFill>
            <a:srgbClr val="16674A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se materializó ningún conflicto reportado a través de la plataforma SIDEAP y validado en la Mesa Técnica; sin embargo, se hace necesario ajustar la estrategia de seguimiento y atender las recomendaciones brindadas por la Oficina de Control Interno frente a impedimentos y recusaciones en informe de auditoria 20241100087103 de 30 de octubre de 2024. 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6F4E98-1C4D-4843-599F-BD65B76FE7AA}"/>
              </a:ext>
            </a:extLst>
          </p:cNvPr>
          <p:cNvGrpSpPr/>
          <p:nvPr/>
        </p:nvGrpSpPr>
        <p:grpSpPr>
          <a:xfrm>
            <a:off x="7485237" y="1761189"/>
            <a:ext cx="4482594" cy="1885361"/>
            <a:chOff x="821704" y="1821437"/>
            <a:chExt cx="9878085" cy="4483100"/>
          </a:xfrm>
        </p:grpSpPr>
        <p:sp>
          <p:nvSpPr>
            <p:cNvPr id="2" name="TextBox 36">
              <a:extLst>
                <a:ext uri="{FF2B5EF4-FFF2-40B4-BE49-F238E27FC236}">
                  <a16:creationId xmlns:a16="http://schemas.microsoft.com/office/drawing/2014/main" id="{ABA19952-50DD-A646-8CD9-237603FC8390}"/>
                </a:ext>
              </a:extLst>
            </p:cNvPr>
            <p:cNvSpPr txBox="1"/>
            <p:nvPr/>
          </p:nvSpPr>
          <p:spPr>
            <a:xfrm>
              <a:off x="5667684" y="4537007"/>
              <a:ext cx="5032105" cy="62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tx1"/>
                  </a:solidFill>
                  <a:latin typeface="Amasis MT Pro Black" panose="02040A04050005020304" pitchFamily="18" charset="0"/>
                  <a:cs typeface="Lato Regular"/>
                </a:rPr>
                <a:t>2 IMPEDIMENTOS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E525F07-73B9-B1A3-72D9-362E50BBCFEB}"/>
                </a:ext>
              </a:extLst>
            </p:cNvPr>
            <p:cNvGrpSpPr/>
            <p:nvPr/>
          </p:nvGrpSpPr>
          <p:grpSpPr>
            <a:xfrm>
              <a:off x="821704" y="1821437"/>
              <a:ext cx="4500563" cy="4483100"/>
              <a:chOff x="3810001" y="1571625"/>
              <a:chExt cx="4500563" cy="4483100"/>
            </a:xfrm>
          </p:grpSpPr>
          <p:grpSp>
            <p:nvGrpSpPr>
              <p:cNvPr id="16" name="Group 46">
                <a:extLst>
                  <a:ext uri="{FF2B5EF4-FFF2-40B4-BE49-F238E27FC236}">
                    <a16:creationId xmlns:a16="http://schemas.microsoft.com/office/drawing/2014/main" id="{989B960F-D69B-D029-F7D7-98B0D3747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0001" y="1571625"/>
                <a:ext cx="4500563" cy="4483100"/>
                <a:chOff x="4139802" y="1709014"/>
                <a:chExt cx="4236368" cy="4238044"/>
              </a:xfrm>
            </p:grpSpPr>
            <p:sp>
              <p:nvSpPr>
                <p:cNvPr id="24" name="Shape 373">
                  <a:extLst>
                    <a:ext uri="{FF2B5EF4-FFF2-40B4-BE49-F238E27FC236}">
                      <a16:creationId xmlns:a16="http://schemas.microsoft.com/office/drawing/2014/main" id="{C7180113-13B0-F1C6-F4FB-7219B6323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418677" y="3713042"/>
                  <a:ext cx="1661301" cy="1660177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4844"/>
                        <a:pt x="4844" y="0"/>
                        <a:pt x="10800" y="0"/>
                      </a:cubicBezTo>
                      <a:cubicBezTo>
                        <a:pt x="16756" y="0"/>
                        <a:pt x="21600" y="4844"/>
                        <a:pt x="21600" y="10800"/>
                      </a:cubicBezTo>
                      <a:cubicBezTo>
                        <a:pt x="21600" y="16756"/>
                        <a:pt x="16756" y="21600"/>
                        <a:pt x="108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1BAE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/>
                <a:p>
                  <a:endParaRPr lang="es-ES" sz="1100" dirty="0"/>
                </a:p>
              </p:txBody>
            </p:sp>
            <p:sp>
              <p:nvSpPr>
                <p:cNvPr id="25" name="Shape 382">
                  <a:extLst>
                    <a:ext uri="{FF2B5EF4-FFF2-40B4-BE49-F238E27FC236}">
                      <a16:creationId xmlns:a16="http://schemas.microsoft.com/office/drawing/2014/main" id="{33CBA21F-B5B5-6777-857F-0C824097C4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142177" y="3713981"/>
                  <a:ext cx="2233993" cy="2233077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4844"/>
                        <a:pt x="4844" y="0"/>
                        <a:pt x="10800" y="0"/>
                      </a:cubicBezTo>
                      <a:cubicBezTo>
                        <a:pt x="16756" y="0"/>
                        <a:pt x="21600" y="4844"/>
                        <a:pt x="21600" y="10800"/>
                      </a:cubicBezTo>
                      <a:cubicBezTo>
                        <a:pt x="21600" y="16756"/>
                        <a:pt x="16756" y="21600"/>
                        <a:pt x="108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/>
                <a:p>
                  <a:endParaRPr lang="es-ES" sz="1100" dirty="0"/>
                </a:p>
              </p:txBody>
            </p:sp>
            <p:grpSp>
              <p:nvGrpSpPr>
                <p:cNvPr id="26" name="Group 404">
                  <a:extLst>
                    <a:ext uri="{FF2B5EF4-FFF2-40B4-BE49-F238E27FC236}">
                      <a16:creationId xmlns:a16="http://schemas.microsoft.com/office/drawing/2014/main" id="{864776EA-2391-88AD-1C73-1E0458D6EE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9802" y="1709014"/>
                  <a:ext cx="1938826" cy="1938826"/>
                  <a:chOff x="-1" y="0"/>
                  <a:chExt cx="1938823" cy="1938822"/>
                </a:xfrm>
              </p:grpSpPr>
              <p:sp>
                <p:nvSpPr>
                  <p:cNvPr id="28" name="Shape 401">
                    <a:extLst>
                      <a:ext uri="{FF2B5EF4-FFF2-40B4-BE49-F238E27FC236}">
                        <a16:creationId xmlns:a16="http://schemas.microsoft.com/office/drawing/2014/main" id="{A34329AC-EDF7-2C6D-4AB3-87ACFC3D7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-408" y="407"/>
                    <a:ext cx="1938931" cy="1938117"/>
                  </a:xfrm>
                  <a:custGeom>
                    <a:avLst/>
                    <a:gdLst>
                      <a:gd name="T0" fmla="*/ 2147483646 w 21600"/>
                      <a:gd name="T1" fmla="*/ 2147483646 h 21600"/>
                      <a:gd name="T2" fmla="*/ 2147483646 w 21600"/>
                      <a:gd name="T3" fmla="*/ 2147483646 h 21600"/>
                      <a:gd name="T4" fmla="*/ 2147483646 w 21600"/>
                      <a:gd name="T5" fmla="*/ 2147483646 h 21600"/>
                      <a:gd name="T6" fmla="*/ 2147483646 w 21600"/>
                      <a:gd name="T7" fmla="*/ 2147483646 h 21600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0" y="10800"/>
                          <a:pt x="0" y="10800"/>
                        </a:cubicBezTo>
                        <a:cubicBezTo>
                          <a:pt x="0" y="4844"/>
                          <a:pt x="4844" y="0"/>
                          <a:pt x="10800" y="0"/>
                        </a:cubicBezTo>
                        <a:cubicBezTo>
                          <a:pt x="16756" y="0"/>
                          <a:pt x="21600" y="4844"/>
                          <a:pt x="21600" y="10800"/>
                        </a:cubicBezTo>
                        <a:cubicBezTo>
                          <a:pt x="21600" y="16756"/>
                          <a:pt x="16756" y="21600"/>
                          <a:pt x="108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B7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400000"/>
                        <a:headEnd/>
                        <a:tailEnd/>
                      </a14:hiddenLine>
                    </a:ext>
                  </a:extLst>
                </p:spPr>
                <p:txBody>
                  <a:bodyPr lIns="45719" tIns="45719" rIns="45719" bIns="45719"/>
                  <a:lstStyle/>
                  <a:p>
                    <a:endParaRPr lang="es-ES" sz="1100" dirty="0"/>
                  </a:p>
                </p:txBody>
              </p:sp>
              <p:sp>
                <p:nvSpPr>
                  <p:cNvPr id="29" name="Shape 403">
                    <a:extLst>
                      <a:ext uri="{FF2B5EF4-FFF2-40B4-BE49-F238E27FC236}">
                        <a16:creationId xmlns:a16="http://schemas.microsoft.com/office/drawing/2014/main" id="{9131E700-295E-4283-76F0-74D4C4DEC8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45073" y="358993"/>
                    <a:ext cx="1230771" cy="1231532"/>
                  </a:xfrm>
                  <a:prstGeom prst="ellipse">
                    <a:avLst/>
                  </a:prstGeom>
                  <a:solidFill>
                    <a:srgbClr val="F6AA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400000"/>
                        <a:headEnd/>
                        <a:tailEnd/>
                      </a14:hiddenLine>
                    </a:ext>
                  </a:extLst>
                </p:spPr>
                <p:txBody>
                  <a:bodyPr lIns="45719" tIns="45719" rIns="45719" bIns="45719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 sz="1100" dirty="0">
                      <a:latin typeface="Roboto Thin"/>
                    </a:endParaRPr>
                  </a:p>
                </p:txBody>
              </p:sp>
            </p:grpSp>
            <p:sp>
              <p:nvSpPr>
                <p:cNvPr id="27" name="TextBox 38">
                  <a:extLst>
                    <a:ext uri="{FF2B5EF4-FFF2-40B4-BE49-F238E27FC236}">
                      <a16:creationId xmlns:a16="http://schemas.microsoft.com/office/drawing/2014/main" id="{4A8DD716-6FD1-787C-7B14-21ABFD187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9446" y="2468505"/>
                  <a:ext cx="613457" cy="407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100" b="1" dirty="0">
                      <a:solidFill>
                        <a:schemeClr val="bg1"/>
                      </a:solidFill>
                      <a:latin typeface="Roboto Thin"/>
                    </a:rPr>
                    <a:t>D</a:t>
                  </a:r>
                </a:p>
              </p:txBody>
            </p:sp>
          </p:grpSp>
          <p:sp>
            <p:nvSpPr>
              <p:cNvPr id="17" name="Freeform 217">
                <a:extLst>
                  <a:ext uri="{FF2B5EF4-FFF2-40B4-BE49-F238E27FC236}">
                    <a16:creationId xmlns:a16="http://schemas.microsoft.com/office/drawing/2014/main" id="{7BCAA567-BCE6-E81A-C61B-95FA2044F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2876" y="1700213"/>
                <a:ext cx="1800225" cy="1800225"/>
              </a:xfrm>
              <a:custGeom>
                <a:avLst/>
                <a:gdLst>
                  <a:gd name="T0" fmla="*/ 365 w 813"/>
                  <a:gd name="T1" fmla="*/ 181 h 812"/>
                  <a:gd name="T2" fmla="*/ 291 w 813"/>
                  <a:gd name="T3" fmla="*/ 209 h 812"/>
                  <a:gd name="T4" fmla="*/ 232 w 813"/>
                  <a:gd name="T5" fmla="*/ 258 h 812"/>
                  <a:gd name="T6" fmla="*/ 192 w 813"/>
                  <a:gd name="T7" fmla="*/ 326 h 812"/>
                  <a:gd name="T8" fmla="*/ 178 w 813"/>
                  <a:gd name="T9" fmla="*/ 406 h 812"/>
                  <a:gd name="T10" fmla="*/ 192 w 813"/>
                  <a:gd name="T11" fmla="*/ 486 h 812"/>
                  <a:gd name="T12" fmla="*/ 232 w 813"/>
                  <a:gd name="T13" fmla="*/ 553 h 812"/>
                  <a:gd name="T14" fmla="*/ 291 w 813"/>
                  <a:gd name="T15" fmla="*/ 604 h 812"/>
                  <a:gd name="T16" fmla="*/ 365 w 813"/>
                  <a:gd name="T17" fmla="*/ 632 h 812"/>
                  <a:gd name="T18" fmla="*/ 448 w 813"/>
                  <a:gd name="T19" fmla="*/ 632 h 812"/>
                  <a:gd name="T20" fmla="*/ 521 w 813"/>
                  <a:gd name="T21" fmla="*/ 604 h 812"/>
                  <a:gd name="T22" fmla="*/ 581 w 813"/>
                  <a:gd name="T23" fmla="*/ 553 h 812"/>
                  <a:gd name="T24" fmla="*/ 621 w 813"/>
                  <a:gd name="T25" fmla="*/ 486 h 812"/>
                  <a:gd name="T26" fmla="*/ 635 w 813"/>
                  <a:gd name="T27" fmla="*/ 406 h 812"/>
                  <a:gd name="T28" fmla="*/ 621 w 813"/>
                  <a:gd name="T29" fmla="*/ 326 h 812"/>
                  <a:gd name="T30" fmla="*/ 581 w 813"/>
                  <a:gd name="T31" fmla="*/ 258 h 812"/>
                  <a:gd name="T32" fmla="*/ 521 w 813"/>
                  <a:gd name="T33" fmla="*/ 209 h 812"/>
                  <a:gd name="T34" fmla="*/ 448 w 813"/>
                  <a:gd name="T35" fmla="*/ 181 h 812"/>
                  <a:gd name="T36" fmla="*/ 355 w 813"/>
                  <a:gd name="T37" fmla="*/ 0 h 812"/>
                  <a:gd name="T38" fmla="*/ 457 w 813"/>
                  <a:gd name="T39" fmla="*/ 80 h 812"/>
                  <a:gd name="T40" fmla="*/ 525 w 813"/>
                  <a:gd name="T41" fmla="*/ 99 h 812"/>
                  <a:gd name="T42" fmla="*/ 653 w 813"/>
                  <a:gd name="T43" fmla="*/ 80 h 812"/>
                  <a:gd name="T44" fmla="*/ 639 w 813"/>
                  <a:gd name="T45" fmla="*/ 173 h 812"/>
                  <a:gd name="T46" fmla="*/ 733 w 813"/>
                  <a:gd name="T47" fmla="*/ 159 h 812"/>
                  <a:gd name="T48" fmla="*/ 714 w 813"/>
                  <a:gd name="T49" fmla="*/ 287 h 812"/>
                  <a:gd name="T50" fmla="*/ 732 w 813"/>
                  <a:gd name="T51" fmla="*/ 355 h 812"/>
                  <a:gd name="T52" fmla="*/ 813 w 813"/>
                  <a:gd name="T53" fmla="*/ 457 h 812"/>
                  <a:gd name="T54" fmla="*/ 726 w 813"/>
                  <a:gd name="T55" fmla="*/ 491 h 812"/>
                  <a:gd name="T56" fmla="*/ 783 w 813"/>
                  <a:gd name="T57" fmla="*/ 565 h 812"/>
                  <a:gd name="T58" fmla="*/ 664 w 813"/>
                  <a:gd name="T59" fmla="*/ 613 h 812"/>
                  <a:gd name="T60" fmla="*/ 613 w 813"/>
                  <a:gd name="T61" fmla="*/ 663 h 812"/>
                  <a:gd name="T62" fmla="*/ 566 w 813"/>
                  <a:gd name="T63" fmla="*/ 783 h 812"/>
                  <a:gd name="T64" fmla="*/ 492 w 813"/>
                  <a:gd name="T65" fmla="*/ 725 h 812"/>
                  <a:gd name="T66" fmla="*/ 457 w 813"/>
                  <a:gd name="T67" fmla="*/ 812 h 812"/>
                  <a:gd name="T68" fmla="*/ 355 w 813"/>
                  <a:gd name="T69" fmla="*/ 732 h 812"/>
                  <a:gd name="T70" fmla="*/ 287 w 813"/>
                  <a:gd name="T71" fmla="*/ 714 h 812"/>
                  <a:gd name="T72" fmla="*/ 160 w 813"/>
                  <a:gd name="T73" fmla="*/ 732 h 812"/>
                  <a:gd name="T74" fmla="*/ 173 w 813"/>
                  <a:gd name="T75" fmla="*/ 639 h 812"/>
                  <a:gd name="T76" fmla="*/ 80 w 813"/>
                  <a:gd name="T77" fmla="*/ 654 h 812"/>
                  <a:gd name="T78" fmla="*/ 98 w 813"/>
                  <a:gd name="T79" fmla="*/ 525 h 812"/>
                  <a:gd name="T80" fmla="*/ 81 w 813"/>
                  <a:gd name="T81" fmla="*/ 457 h 812"/>
                  <a:gd name="T82" fmla="*/ 0 w 813"/>
                  <a:gd name="T83" fmla="*/ 355 h 812"/>
                  <a:gd name="T84" fmla="*/ 88 w 813"/>
                  <a:gd name="T85" fmla="*/ 320 h 812"/>
                  <a:gd name="T86" fmla="*/ 29 w 813"/>
                  <a:gd name="T87" fmla="*/ 247 h 812"/>
                  <a:gd name="T88" fmla="*/ 149 w 813"/>
                  <a:gd name="T89" fmla="*/ 199 h 812"/>
                  <a:gd name="T90" fmla="*/ 199 w 813"/>
                  <a:gd name="T91" fmla="*/ 150 h 812"/>
                  <a:gd name="T92" fmla="*/ 247 w 813"/>
                  <a:gd name="T93" fmla="*/ 29 h 812"/>
                  <a:gd name="T94" fmla="*/ 321 w 813"/>
                  <a:gd name="T95" fmla="*/ 88 h 812"/>
                  <a:gd name="T96" fmla="*/ 355 w 813"/>
                  <a:gd name="T97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3" h="812">
                    <a:moveTo>
                      <a:pt x="406" y="177"/>
                    </a:moveTo>
                    <a:lnTo>
                      <a:pt x="365" y="181"/>
                    </a:lnTo>
                    <a:lnTo>
                      <a:pt x="326" y="192"/>
                    </a:lnTo>
                    <a:lnTo>
                      <a:pt x="291" y="209"/>
                    </a:lnTo>
                    <a:lnTo>
                      <a:pt x="259" y="231"/>
                    </a:lnTo>
                    <a:lnTo>
                      <a:pt x="232" y="258"/>
                    </a:lnTo>
                    <a:lnTo>
                      <a:pt x="209" y="291"/>
                    </a:lnTo>
                    <a:lnTo>
                      <a:pt x="192" y="326"/>
                    </a:lnTo>
                    <a:lnTo>
                      <a:pt x="182" y="366"/>
                    </a:lnTo>
                    <a:lnTo>
                      <a:pt x="178" y="406"/>
                    </a:lnTo>
                    <a:lnTo>
                      <a:pt x="182" y="447"/>
                    </a:lnTo>
                    <a:lnTo>
                      <a:pt x="192" y="486"/>
                    </a:lnTo>
                    <a:lnTo>
                      <a:pt x="209" y="522"/>
                    </a:lnTo>
                    <a:lnTo>
                      <a:pt x="232" y="553"/>
                    </a:lnTo>
                    <a:lnTo>
                      <a:pt x="259" y="580"/>
                    </a:lnTo>
                    <a:lnTo>
                      <a:pt x="291" y="604"/>
                    </a:lnTo>
                    <a:lnTo>
                      <a:pt x="326" y="620"/>
                    </a:lnTo>
                    <a:lnTo>
                      <a:pt x="365" y="632"/>
                    </a:lnTo>
                    <a:lnTo>
                      <a:pt x="406" y="634"/>
                    </a:lnTo>
                    <a:lnTo>
                      <a:pt x="448" y="632"/>
                    </a:lnTo>
                    <a:lnTo>
                      <a:pt x="486" y="620"/>
                    </a:lnTo>
                    <a:lnTo>
                      <a:pt x="521" y="604"/>
                    </a:lnTo>
                    <a:lnTo>
                      <a:pt x="554" y="580"/>
                    </a:lnTo>
                    <a:lnTo>
                      <a:pt x="581" y="553"/>
                    </a:lnTo>
                    <a:lnTo>
                      <a:pt x="604" y="522"/>
                    </a:lnTo>
                    <a:lnTo>
                      <a:pt x="621" y="486"/>
                    </a:lnTo>
                    <a:lnTo>
                      <a:pt x="631" y="447"/>
                    </a:lnTo>
                    <a:lnTo>
                      <a:pt x="635" y="406"/>
                    </a:lnTo>
                    <a:lnTo>
                      <a:pt x="631" y="366"/>
                    </a:lnTo>
                    <a:lnTo>
                      <a:pt x="621" y="326"/>
                    </a:lnTo>
                    <a:lnTo>
                      <a:pt x="604" y="291"/>
                    </a:lnTo>
                    <a:lnTo>
                      <a:pt x="581" y="258"/>
                    </a:lnTo>
                    <a:lnTo>
                      <a:pt x="554" y="231"/>
                    </a:lnTo>
                    <a:lnTo>
                      <a:pt x="521" y="209"/>
                    </a:lnTo>
                    <a:lnTo>
                      <a:pt x="486" y="192"/>
                    </a:lnTo>
                    <a:lnTo>
                      <a:pt x="448" y="181"/>
                    </a:lnTo>
                    <a:lnTo>
                      <a:pt x="406" y="177"/>
                    </a:lnTo>
                    <a:close/>
                    <a:moveTo>
                      <a:pt x="355" y="0"/>
                    </a:moveTo>
                    <a:lnTo>
                      <a:pt x="457" y="0"/>
                    </a:lnTo>
                    <a:lnTo>
                      <a:pt x="457" y="80"/>
                    </a:lnTo>
                    <a:lnTo>
                      <a:pt x="492" y="88"/>
                    </a:lnTo>
                    <a:lnTo>
                      <a:pt x="525" y="99"/>
                    </a:lnTo>
                    <a:lnTo>
                      <a:pt x="566" y="29"/>
                    </a:lnTo>
                    <a:lnTo>
                      <a:pt x="653" y="80"/>
                    </a:lnTo>
                    <a:lnTo>
                      <a:pt x="613" y="150"/>
                    </a:lnTo>
                    <a:lnTo>
                      <a:pt x="639" y="173"/>
                    </a:lnTo>
                    <a:lnTo>
                      <a:pt x="664" y="199"/>
                    </a:lnTo>
                    <a:lnTo>
                      <a:pt x="733" y="159"/>
                    </a:lnTo>
                    <a:lnTo>
                      <a:pt x="783" y="247"/>
                    </a:lnTo>
                    <a:lnTo>
                      <a:pt x="714" y="287"/>
                    </a:lnTo>
                    <a:lnTo>
                      <a:pt x="726" y="320"/>
                    </a:lnTo>
                    <a:lnTo>
                      <a:pt x="732" y="355"/>
                    </a:lnTo>
                    <a:lnTo>
                      <a:pt x="813" y="355"/>
                    </a:lnTo>
                    <a:lnTo>
                      <a:pt x="813" y="457"/>
                    </a:lnTo>
                    <a:lnTo>
                      <a:pt x="732" y="457"/>
                    </a:lnTo>
                    <a:lnTo>
                      <a:pt x="726" y="491"/>
                    </a:lnTo>
                    <a:lnTo>
                      <a:pt x="714" y="525"/>
                    </a:lnTo>
                    <a:lnTo>
                      <a:pt x="783" y="565"/>
                    </a:lnTo>
                    <a:lnTo>
                      <a:pt x="733" y="654"/>
                    </a:lnTo>
                    <a:lnTo>
                      <a:pt x="664" y="613"/>
                    </a:lnTo>
                    <a:lnTo>
                      <a:pt x="639" y="639"/>
                    </a:lnTo>
                    <a:lnTo>
                      <a:pt x="613" y="663"/>
                    </a:lnTo>
                    <a:lnTo>
                      <a:pt x="653" y="732"/>
                    </a:lnTo>
                    <a:lnTo>
                      <a:pt x="566" y="783"/>
                    </a:lnTo>
                    <a:lnTo>
                      <a:pt x="525" y="714"/>
                    </a:lnTo>
                    <a:lnTo>
                      <a:pt x="492" y="725"/>
                    </a:lnTo>
                    <a:lnTo>
                      <a:pt x="457" y="732"/>
                    </a:lnTo>
                    <a:lnTo>
                      <a:pt x="457" y="812"/>
                    </a:lnTo>
                    <a:lnTo>
                      <a:pt x="355" y="812"/>
                    </a:lnTo>
                    <a:lnTo>
                      <a:pt x="355" y="732"/>
                    </a:lnTo>
                    <a:lnTo>
                      <a:pt x="321" y="725"/>
                    </a:lnTo>
                    <a:lnTo>
                      <a:pt x="287" y="714"/>
                    </a:lnTo>
                    <a:lnTo>
                      <a:pt x="247" y="783"/>
                    </a:lnTo>
                    <a:lnTo>
                      <a:pt x="160" y="732"/>
                    </a:lnTo>
                    <a:lnTo>
                      <a:pt x="199" y="663"/>
                    </a:lnTo>
                    <a:lnTo>
                      <a:pt x="173" y="639"/>
                    </a:lnTo>
                    <a:lnTo>
                      <a:pt x="149" y="613"/>
                    </a:lnTo>
                    <a:lnTo>
                      <a:pt x="80" y="654"/>
                    </a:lnTo>
                    <a:lnTo>
                      <a:pt x="29" y="565"/>
                    </a:lnTo>
                    <a:lnTo>
                      <a:pt x="98" y="525"/>
                    </a:lnTo>
                    <a:lnTo>
                      <a:pt x="88" y="491"/>
                    </a:lnTo>
                    <a:lnTo>
                      <a:pt x="81" y="457"/>
                    </a:lnTo>
                    <a:lnTo>
                      <a:pt x="0" y="457"/>
                    </a:lnTo>
                    <a:lnTo>
                      <a:pt x="0" y="355"/>
                    </a:lnTo>
                    <a:lnTo>
                      <a:pt x="81" y="355"/>
                    </a:lnTo>
                    <a:lnTo>
                      <a:pt x="88" y="320"/>
                    </a:lnTo>
                    <a:lnTo>
                      <a:pt x="98" y="287"/>
                    </a:lnTo>
                    <a:lnTo>
                      <a:pt x="29" y="247"/>
                    </a:lnTo>
                    <a:lnTo>
                      <a:pt x="80" y="159"/>
                    </a:lnTo>
                    <a:lnTo>
                      <a:pt x="149" y="199"/>
                    </a:lnTo>
                    <a:lnTo>
                      <a:pt x="173" y="173"/>
                    </a:lnTo>
                    <a:lnTo>
                      <a:pt x="199" y="150"/>
                    </a:lnTo>
                    <a:lnTo>
                      <a:pt x="160" y="80"/>
                    </a:lnTo>
                    <a:lnTo>
                      <a:pt x="247" y="29"/>
                    </a:lnTo>
                    <a:lnTo>
                      <a:pt x="287" y="99"/>
                    </a:lnTo>
                    <a:lnTo>
                      <a:pt x="321" y="88"/>
                    </a:lnTo>
                    <a:lnTo>
                      <a:pt x="355" y="80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100" dirty="0">
                  <a:latin typeface="Roboto Thin"/>
                </a:endParaRPr>
              </a:p>
            </p:txBody>
          </p:sp>
          <p:sp>
            <p:nvSpPr>
              <p:cNvPr id="18" name="Shape 403">
                <a:extLst>
                  <a:ext uri="{FF2B5EF4-FFF2-40B4-BE49-F238E27FC236}">
                    <a16:creationId xmlns:a16="http://schemas.microsoft.com/office/drawing/2014/main" id="{AF1CF79A-DCF2-C3EA-E876-139DA5C8C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17749" y="4148772"/>
                <a:ext cx="1331996" cy="14039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sz="1100" dirty="0">
                  <a:latin typeface="Roboto Thin"/>
                </a:endParaRPr>
              </a:p>
            </p:txBody>
          </p:sp>
          <p:sp>
            <p:nvSpPr>
              <p:cNvPr id="19" name="Freeform 217">
                <a:extLst>
                  <a:ext uri="{FF2B5EF4-FFF2-40B4-BE49-F238E27FC236}">
                    <a16:creationId xmlns:a16="http://schemas.microsoft.com/office/drawing/2014/main" id="{B5E8BD81-9AE2-5DB3-F32C-D3BE65DAF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5689" y="3900488"/>
                <a:ext cx="2016125" cy="2016125"/>
              </a:xfrm>
              <a:custGeom>
                <a:avLst/>
                <a:gdLst>
                  <a:gd name="T0" fmla="*/ 365 w 813"/>
                  <a:gd name="T1" fmla="*/ 181 h 812"/>
                  <a:gd name="T2" fmla="*/ 291 w 813"/>
                  <a:gd name="T3" fmla="*/ 209 h 812"/>
                  <a:gd name="T4" fmla="*/ 232 w 813"/>
                  <a:gd name="T5" fmla="*/ 258 h 812"/>
                  <a:gd name="T6" fmla="*/ 192 w 813"/>
                  <a:gd name="T7" fmla="*/ 326 h 812"/>
                  <a:gd name="T8" fmla="*/ 178 w 813"/>
                  <a:gd name="T9" fmla="*/ 406 h 812"/>
                  <a:gd name="T10" fmla="*/ 192 w 813"/>
                  <a:gd name="T11" fmla="*/ 486 h 812"/>
                  <a:gd name="T12" fmla="*/ 232 w 813"/>
                  <a:gd name="T13" fmla="*/ 553 h 812"/>
                  <a:gd name="T14" fmla="*/ 291 w 813"/>
                  <a:gd name="T15" fmla="*/ 604 h 812"/>
                  <a:gd name="T16" fmla="*/ 365 w 813"/>
                  <a:gd name="T17" fmla="*/ 632 h 812"/>
                  <a:gd name="T18" fmla="*/ 448 w 813"/>
                  <a:gd name="T19" fmla="*/ 632 h 812"/>
                  <a:gd name="T20" fmla="*/ 521 w 813"/>
                  <a:gd name="T21" fmla="*/ 604 h 812"/>
                  <a:gd name="T22" fmla="*/ 581 w 813"/>
                  <a:gd name="T23" fmla="*/ 553 h 812"/>
                  <a:gd name="T24" fmla="*/ 621 w 813"/>
                  <a:gd name="T25" fmla="*/ 486 h 812"/>
                  <a:gd name="T26" fmla="*/ 635 w 813"/>
                  <a:gd name="T27" fmla="*/ 406 h 812"/>
                  <a:gd name="T28" fmla="*/ 621 w 813"/>
                  <a:gd name="T29" fmla="*/ 326 h 812"/>
                  <a:gd name="T30" fmla="*/ 581 w 813"/>
                  <a:gd name="T31" fmla="*/ 258 h 812"/>
                  <a:gd name="T32" fmla="*/ 521 w 813"/>
                  <a:gd name="T33" fmla="*/ 209 h 812"/>
                  <a:gd name="T34" fmla="*/ 448 w 813"/>
                  <a:gd name="T35" fmla="*/ 181 h 812"/>
                  <a:gd name="T36" fmla="*/ 355 w 813"/>
                  <a:gd name="T37" fmla="*/ 0 h 812"/>
                  <a:gd name="T38" fmla="*/ 457 w 813"/>
                  <a:gd name="T39" fmla="*/ 80 h 812"/>
                  <a:gd name="T40" fmla="*/ 525 w 813"/>
                  <a:gd name="T41" fmla="*/ 99 h 812"/>
                  <a:gd name="T42" fmla="*/ 653 w 813"/>
                  <a:gd name="T43" fmla="*/ 80 h 812"/>
                  <a:gd name="T44" fmla="*/ 639 w 813"/>
                  <a:gd name="T45" fmla="*/ 173 h 812"/>
                  <a:gd name="T46" fmla="*/ 733 w 813"/>
                  <a:gd name="T47" fmla="*/ 159 h 812"/>
                  <a:gd name="T48" fmla="*/ 714 w 813"/>
                  <a:gd name="T49" fmla="*/ 287 h 812"/>
                  <a:gd name="T50" fmla="*/ 732 w 813"/>
                  <a:gd name="T51" fmla="*/ 355 h 812"/>
                  <a:gd name="T52" fmla="*/ 813 w 813"/>
                  <a:gd name="T53" fmla="*/ 457 h 812"/>
                  <a:gd name="T54" fmla="*/ 726 w 813"/>
                  <a:gd name="T55" fmla="*/ 491 h 812"/>
                  <a:gd name="T56" fmla="*/ 783 w 813"/>
                  <a:gd name="T57" fmla="*/ 565 h 812"/>
                  <a:gd name="T58" fmla="*/ 664 w 813"/>
                  <a:gd name="T59" fmla="*/ 613 h 812"/>
                  <a:gd name="T60" fmla="*/ 613 w 813"/>
                  <a:gd name="T61" fmla="*/ 663 h 812"/>
                  <a:gd name="T62" fmla="*/ 566 w 813"/>
                  <a:gd name="T63" fmla="*/ 783 h 812"/>
                  <a:gd name="T64" fmla="*/ 492 w 813"/>
                  <a:gd name="T65" fmla="*/ 725 h 812"/>
                  <a:gd name="T66" fmla="*/ 457 w 813"/>
                  <a:gd name="T67" fmla="*/ 812 h 812"/>
                  <a:gd name="T68" fmla="*/ 355 w 813"/>
                  <a:gd name="T69" fmla="*/ 732 h 812"/>
                  <a:gd name="T70" fmla="*/ 287 w 813"/>
                  <a:gd name="T71" fmla="*/ 714 h 812"/>
                  <a:gd name="T72" fmla="*/ 160 w 813"/>
                  <a:gd name="T73" fmla="*/ 732 h 812"/>
                  <a:gd name="T74" fmla="*/ 173 w 813"/>
                  <a:gd name="T75" fmla="*/ 639 h 812"/>
                  <a:gd name="T76" fmla="*/ 80 w 813"/>
                  <a:gd name="T77" fmla="*/ 654 h 812"/>
                  <a:gd name="T78" fmla="*/ 98 w 813"/>
                  <a:gd name="T79" fmla="*/ 525 h 812"/>
                  <a:gd name="T80" fmla="*/ 81 w 813"/>
                  <a:gd name="T81" fmla="*/ 457 h 812"/>
                  <a:gd name="T82" fmla="*/ 0 w 813"/>
                  <a:gd name="T83" fmla="*/ 355 h 812"/>
                  <a:gd name="T84" fmla="*/ 88 w 813"/>
                  <a:gd name="T85" fmla="*/ 320 h 812"/>
                  <a:gd name="T86" fmla="*/ 29 w 813"/>
                  <a:gd name="T87" fmla="*/ 247 h 812"/>
                  <a:gd name="T88" fmla="*/ 149 w 813"/>
                  <a:gd name="T89" fmla="*/ 199 h 812"/>
                  <a:gd name="T90" fmla="*/ 199 w 813"/>
                  <a:gd name="T91" fmla="*/ 150 h 812"/>
                  <a:gd name="T92" fmla="*/ 247 w 813"/>
                  <a:gd name="T93" fmla="*/ 29 h 812"/>
                  <a:gd name="T94" fmla="*/ 321 w 813"/>
                  <a:gd name="T95" fmla="*/ 88 h 812"/>
                  <a:gd name="T96" fmla="*/ 355 w 813"/>
                  <a:gd name="T97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3" h="812">
                    <a:moveTo>
                      <a:pt x="406" y="177"/>
                    </a:moveTo>
                    <a:lnTo>
                      <a:pt x="365" y="181"/>
                    </a:lnTo>
                    <a:lnTo>
                      <a:pt x="326" y="192"/>
                    </a:lnTo>
                    <a:lnTo>
                      <a:pt x="291" y="209"/>
                    </a:lnTo>
                    <a:lnTo>
                      <a:pt x="259" y="231"/>
                    </a:lnTo>
                    <a:lnTo>
                      <a:pt x="232" y="258"/>
                    </a:lnTo>
                    <a:lnTo>
                      <a:pt x="209" y="291"/>
                    </a:lnTo>
                    <a:lnTo>
                      <a:pt x="192" y="326"/>
                    </a:lnTo>
                    <a:lnTo>
                      <a:pt x="182" y="366"/>
                    </a:lnTo>
                    <a:lnTo>
                      <a:pt x="178" y="406"/>
                    </a:lnTo>
                    <a:lnTo>
                      <a:pt x="182" y="447"/>
                    </a:lnTo>
                    <a:lnTo>
                      <a:pt x="192" y="486"/>
                    </a:lnTo>
                    <a:lnTo>
                      <a:pt x="209" y="522"/>
                    </a:lnTo>
                    <a:lnTo>
                      <a:pt x="232" y="553"/>
                    </a:lnTo>
                    <a:lnTo>
                      <a:pt x="259" y="580"/>
                    </a:lnTo>
                    <a:lnTo>
                      <a:pt x="291" y="604"/>
                    </a:lnTo>
                    <a:lnTo>
                      <a:pt x="326" y="620"/>
                    </a:lnTo>
                    <a:lnTo>
                      <a:pt x="365" y="632"/>
                    </a:lnTo>
                    <a:lnTo>
                      <a:pt x="406" y="634"/>
                    </a:lnTo>
                    <a:lnTo>
                      <a:pt x="448" y="632"/>
                    </a:lnTo>
                    <a:lnTo>
                      <a:pt x="486" y="620"/>
                    </a:lnTo>
                    <a:lnTo>
                      <a:pt x="521" y="604"/>
                    </a:lnTo>
                    <a:lnTo>
                      <a:pt x="554" y="580"/>
                    </a:lnTo>
                    <a:lnTo>
                      <a:pt x="581" y="553"/>
                    </a:lnTo>
                    <a:lnTo>
                      <a:pt x="604" y="522"/>
                    </a:lnTo>
                    <a:lnTo>
                      <a:pt x="621" y="486"/>
                    </a:lnTo>
                    <a:lnTo>
                      <a:pt x="631" y="447"/>
                    </a:lnTo>
                    <a:lnTo>
                      <a:pt x="635" y="406"/>
                    </a:lnTo>
                    <a:lnTo>
                      <a:pt x="631" y="366"/>
                    </a:lnTo>
                    <a:lnTo>
                      <a:pt x="621" y="326"/>
                    </a:lnTo>
                    <a:lnTo>
                      <a:pt x="604" y="291"/>
                    </a:lnTo>
                    <a:lnTo>
                      <a:pt x="581" y="258"/>
                    </a:lnTo>
                    <a:lnTo>
                      <a:pt x="554" y="231"/>
                    </a:lnTo>
                    <a:lnTo>
                      <a:pt x="521" y="209"/>
                    </a:lnTo>
                    <a:lnTo>
                      <a:pt x="486" y="192"/>
                    </a:lnTo>
                    <a:lnTo>
                      <a:pt x="448" y="181"/>
                    </a:lnTo>
                    <a:lnTo>
                      <a:pt x="406" y="177"/>
                    </a:lnTo>
                    <a:close/>
                    <a:moveTo>
                      <a:pt x="355" y="0"/>
                    </a:moveTo>
                    <a:lnTo>
                      <a:pt x="457" y="0"/>
                    </a:lnTo>
                    <a:lnTo>
                      <a:pt x="457" y="80"/>
                    </a:lnTo>
                    <a:lnTo>
                      <a:pt x="492" y="88"/>
                    </a:lnTo>
                    <a:lnTo>
                      <a:pt x="525" y="99"/>
                    </a:lnTo>
                    <a:lnTo>
                      <a:pt x="566" y="29"/>
                    </a:lnTo>
                    <a:lnTo>
                      <a:pt x="653" y="80"/>
                    </a:lnTo>
                    <a:lnTo>
                      <a:pt x="613" y="150"/>
                    </a:lnTo>
                    <a:lnTo>
                      <a:pt x="639" y="173"/>
                    </a:lnTo>
                    <a:lnTo>
                      <a:pt x="664" y="199"/>
                    </a:lnTo>
                    <a:lnTo>
                      <a:pt x="733" y="159"/>
                    </a:lnTo>
                    <a:lnTo>
                      <a:pt x="783" y="247"/>
                    </a:lnTo>
                    <a:lnTo>
                      <a:pt x="714" y="287"/>
                    </a:lnTo>
                    <a:lnTo>
                      <a:pt x="726" y="320"/>
                    </a:lnTo>
                    <a:lnTo>
                      <a:pt x="732" y="355"/>
                    </a:lnTo>
                    <a:lnTo>
                      <a:pt x="813" y="355"/>
                    </a:lnTo>
                    <a:lnTo>
                      <a:pt x="813" y="457"/>
                    </a:lnTo>
                    <a:lnTo>
                      <a:pt x="732" y="457"/>
                    </a:lnTo>
                    <a:lnTo>
                      <a:pt x="726" y="491"/>
                    </a:lnTo>
                    <a:lnTo>
                      <a:pt x="714" y="525"/>
                    </a:lnTo>
                    <a:lnTo>
                      <a:pt x="783" y="565"/>
                    </a:lnTo>
                    <a:lnTo>
                      <a:pt x="733" y="654"/>
                    </a:lnTo>
                    <a:lnTo>
                      <a:pt x="664" y="613"/>
                    </a:lnTo>
                    <a:lnTo>
                      <a:pt x="639" y="639"/>
                    </a:lnTo>
                    <a:lnTo>
                      <a:pt x="613" y="663"/>
                    </a:lnTo>
                    <a:lnTo>
                      <a:pt x="653" y="732"/>
                    </a:lnTo>
                    <a:lnTo>
                      <a:pt x="566" y="783"/>
                    </a:lnTo>
                    <a:lnTo>
                      <a:pt x="525" y="714"/>
                    </a:lnTo>
                    <a:lnTo>
                      <a:pt x="492" y="725"/>
                    </a:lnTo>
                    <a:lnTo>
                      <a:pt x="457" y="732"/>
                    </a:lnTo>
                    <a:lnTo>
                      <a:pt x="457" y="812"/>
                    </a:lnTo>
                    <a:lnTo>
                      <a:pt x="355" y="812"/>
                    </a:lnTo>
                    <a:lnTo>
                      <a:pt x="355" y="732"/>
                    </a:lnTo>
                    <a:lnTo>
                      <a:pt x="321" y="725"/>
                    </a:lnTo>
                    <a:lnTo>
                      <a:pt x="287" y="714"/>
                    </a:lnTo>
                    <a:lnTo>
                      <a:pt x="247" y="783"/>
                    </a:lnTo>
                    <a:lnTo>
                      <a:pt x="160" y="732"/>
                    </a:lnTo>
                    <a:lnTo>
                      <a:pt x="199" y="663"/>
                    </a:lnTo>
                    <a:lnTo>
                      <a:pt x="173" y="639"/>
                    </a:lnTo>
                    <a:lnTo>
                      <a:pt x="149" y="613"/>
                    </a:lnTo>
                    <a:lnTo>
                      <a:pt x="80" y="654"/>
                    </a:lnTo>
                    <a:lnTo>
                      <a:pt x="29" y="565"/>
                    </a:lnTo>
                    <a:lnTo>
                      <a:pt x="98" y="525"/>
                    </a:lnTo>
                    <a:lnTo>
                      <a:pt x="88" y="491"/>
                    </a:lnTo>
                    <a:lnTo>
                      <a:pt x="81" y="457"/>
                    </a:lnTo>
                    <a:lnTo>
                      <a:pt x="0" y="457"/>
                    </a:lnTo>
                    <a:lnTo>
                      <a:pt x="0" y="355"/>
                    </a:lnTo>
                    <a:lnTo>
                      <a:pt x="81" y="355"/>
                    </a:lnTo>
                    <a:lnTo>
                      <a:pt x="88" y="320"/>
                    </a:lnTo>
                    <a:lnTo>
                      <a:pt x="98" y="287"/>
                    </a:lnTo>
                    <a:lnTo>
                      <a:pt x="29" y="247"/>
                    </a:lnTo>
                    <a:lnTo>
                      <a:pt x="80" y="159"/>
                    </a:lnTo>
                    <a:lnTo>
                      <a:pt x="149" y="199"/>
                    </a:lnTo>
                    <a:lnTo>
                      <a:pt x="173" y="173"/>
                    </a:lnTo>
                    <a:lnTo>
                      <a:pt x="199" y="150"/>
                    </a:lnTo>
                    <a:lnTo>
                      <a:pt x="160" y="80"/>
                    </a:lnTo>
                    <a:lnTo>
                      <a:pt x="247" y="29"/>
                    </a:lnTo>
                    <a:lnTo>
                      <a:pt x="287" y="99"/>
                    </a:lnTo>
                    <a:lnTo>
                      <a:pt x="321" y="88"/>
                    </a:lnTo>
                    <a:lnTo>
                      <a:pt x="355" y="80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100" dirty="0">
                  <a:latin typeface="Roboto Thin"/>
                </a:endParaRPr>
              </a:p>
            </p:txBody>
          </p:sp>
          <p:sp>
            <p:nvSpPr>
              <p:cNvPr id="20" name="Shape 403">
                <a:extLst>
                  <a:ext uri="{FF2B5EF4-FFF2-40B4-BE49-F238E27FC236}">
                    <a16:creationId xmlns:a16="http://schemas.microsoft.com/office/drawing/2014/main" id="{635BE7F6-D756-72E0-784C-291DAC577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80507" y="4074197"/>
                <a:ext cx="1043997" cy="1043993"/>
              </a:xfrm>
              <a:prstGeom prst="ellipse">
                <a:avLst/>
              </a:prstGeom>
              <a:solidFill>
                <a:srgbClr val="1BA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sz="1100" dirty="0">
                  <a:latin typeface="Roboto Thin"/>
                </a:endParaRPr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72F9FD10-3EFE-B85E-71F2-F6DBCE529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2439" y="3857625"/>
                <a:ext cx="1476375" cy="1476375"/>
              </a:xfrm>
              <a:custGeom>
                <a:avLst/>
                <a:gdLst>
                  <a:gd name="T0" fmla="*/ 365 w 813"/>
                  <a:gd name="T1" fmla="*/ 181 h 812"/>
                  <a:gd name="T2" fmla="*/ 291 w 813"/>
                  <a:gd name="T3" fmla="*/ 209 h 812"/>
                  <a:gd name="T4" fmla="*/ 232 w 813"/>
                  <a:gd name="T5" fmla="*/ 258 h 812"/>
                  <a:gd name="T6" fmla="*/ 192 w 813"/>
                  <a:gd name="T7" fmla="*/ 326 h 812"/>
                  <a:gd name="T8" fmla="*/ 178 w 813"/>
                  <a:gd name="T9" fmla="*/ 406 h 812"/>
                  <a:gd name="T10" fmla="*/ 192 w 813"/>
                  <a:gd name="T11" fmla="*/ 486 h 812"/>
                  <a:gd name="T12" fmla="*/ 232 w 813"/>
                  <a:gd name="T13" fmla="*/ 553 h 812"/>
                  <a:gd name="T14" fmla="*/ 291 w 813"/>
                  <a:gd name="T15" fmla="*/ 604 h 812"/>
                  <a:gd name="T16" fmla="*/ 365 w 813"/>
                  <a:gd name="T17" fmla="*/ 632 h 812"/>
                  <a:gd name="T18" fmla="*/ 448 w 813"/>
                  <a:gd name="T19" fmla="*/ 632 h 812"/>
                  <a:gd name="T20" fmla="*/ 521 w 813"/>
                  <a:gd name="T21" fmla="*/ 604 h 812"/>
                  <a:gd name="T22" fmla="*/ 581 w 813"/>
                  <a:gd name="T23" fmla="*/ 553 h 812"/>
                  <a:gd name="T24" fmla="*/ 621 w 813"/>
                  <a:gd name="T25" fmla="*/ 486 h 812"/>
                  <a:gd name="T26" fmla="*/ 635 w 813"/>
                  <a:gd name="T27" fmla="*/ 406 h 812"/>
                  <a:gd name="T28" fmla="*/ 621 w 813"/>
                  <a:gd name="T29" fmla="*/ 326 h 812"/>
                  <a:gd name="T30" fmla="*/ 581 w 813"/>
                  <a:gd name="T31" fmla="*/ 258 h 812"/>
                  <a:gd name="T32" fmla="*/ 521 w 813"/>
                  <a:gd name="T33" fmla="*/ 209 h 812"/>
                  <a:gd name="T34" fmla="*/ 448 w 813"/>
                  <a:gd name="T35" fmla="*/ 181 h 812"/>
                  <a:gd name="T36" fmla="*/ 355 w 813"/>
                  <a:gd name="T37" fmla="*/ 0 h 812"/>
                  <a:gd name="T38" fmla="*/ 457 w 813"/>
                  <a:gd name="T39" fmla="*/ 80 h 812"/>
                  <a:gd name="T40" fmla="*/ 525 w 813"/>
                  <a:gd name="T41" fmla="*/ 99 h 812"/>
                  <a:gd name="T42" fmla="*/ 653 w 813"/>
                  <a:gd name="T43" fmla="*/ 80 h 812"/>
                  <a:gd name="T44" fmla="*/ 639 w 813"/>
                  <a:gd name="T45" fmla="*/ 173 h 812"/>
                  <a:gd name="T46" fmla="*/ 733 w 813"/>
                  <a:gd name="T47" fmla="*/ 159 h 812"/>
                  <a:gd name="T48" fmla="*/ 714 w 813"/>
                  <a:gd name="T49" fmla="*/ 287 h 812"/>
                  <a:gd name="T50" fmla="*/ 732 w 813"/>
                  <a:gd name="T51" fmla="*/ 355 h 812"/>
                  <a:gd name="T52" fmla="*/ 813 w 813"/>
                  <a:gd name="T53" fmla="*/ 457 h 812"/>
                  <a:gd name="T54" fmla="*/ 726 w 813"/>
                  <a:gd name="T55" fmla="*/ 491 h 812"/>
                  <a:gd name="T56" fmla="*/ 783 w 813"/>
                  <a:gd name="T57" fmla="*/ 565 h 812"/>
                  <a:gd name="T58" fmla="*/ 664 w 813"/>
                  <a:gd name="T59" fmla="*/ 613 h 812"/>
                  <a:gd name="T60" fmla="*/ 613 w 813"/>
                  <a:gd name="T61" fmla="*/ 663 h 812"/>
                  <a:gd name="T62" fmla="*/ 566 w 813"/>
                  <a:gd name="T63" fmla="*/ 783 h 812"/>
                  <a:gd name="T64" fmla="*/ 492 w 813"/>
                  <a:gd name="T65" fmla="*/ 725 h 812"/>
                  <a:gd name="T66" fmla="*/ 457 w 813"/>
                  <a:gd name="T67" fmla="*/ 812 h 812"/>
                  <a:gd name="T68" fmla="*/ 355 w 813"/>
                  <a:gd name="T69" fmla="*/ 732 h 812"/>
                  <a:gd name="T70" fmla="*/ 287 w 813"/>
                  <a:gd name="T71" fmla="*/ 714 h 812"/>
                  <a:gd name="T72" fmla="*/ 160 w 813"/>
                  <a:gd name="T73" fmla="*/ 732 h 812"/>
                  <a:gd name="T74" fmla="*/ 173 w 813"/>
                  <a:gd name="T75" fmla="*/ 639 h 812"/>
                  <a:gd name="T76" fmla="*/ 80 w 813"/>
                  <a:gd name="T77" fmla="*/ 654 h 812"/>
                  <a:gd name="T78" fmla="*/ 98 w 813"/>
                  <a:gd name="T79" fmla="*/ 525 h 812"/>
                  <a:gd name="T80" fmla="*/ 81 w 813"/>
                  <a:gd name="T81" fmla="*/ 457 h 812"/>
                  <a:gd name="T82" fmla="*/ 0 w 813"/>
                  <a:gd name="T83" fmla="*/ 355 h 812"/>
                  <a:gd name="T84" fmla="*/ 88 w 813"/>
                  <a:gd name="T85" fmla="*/ 320 h 812"/>
                  <a:gd name="T86" fmla="*/ 29 w 813"/>
                  <a:gd name="T87" fmla="*/ 247 h 812"/>
                  <a:gd name="T88" fmla="*/ 149 w 813"/>
                  <a:gd name="T89" fmla="*/ 199 h 812"/>
                  <a:gd name="T90" fmla="*/ 199 w 813"/>
                  <a:gd name="T91" fmla="*/ 150 h 812"/>
                  <a:gd name="T92" fmla="*/ 247 w 813"/>
                  <a:gd name="T93" fmla="*/ 29 h 812"/>
                  <a:gd name="T94" fmla="*/ 321 w 813"/>
                  <a:gd name="T95" fmla="*/ 88 h 812"/>
                  <a:gd name="T96" fmla="*/ 355 w 813"/>
                  <a:gd name="T97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3" h="812">
                    <a:moveTo>
                      <a:pt x="406" y="177"/>
                    </a:moveTo>
                    <a:lnTo>
                      <a:pt x="365" y="181"/>
                    </a:lnTo>
                    <a:lnTo>
                      <a:pt x="326" y="192"/>
                    </a:lnTo>
                    <a:lnTo>
                      <a:pt x="291" y="209"/>
                    </a:lnTo>
                    <a:lnTo>
                      <a:pt x="259" y="231"/>
                    </a:lnTo>
                    <a:lnTo>
                      <a:pt x="232" y="258"/>
                    </a:lnTo>
                    <a:lnTo>
                      <a:pt x="209" y="291"/>
                    </a:lnTo>
                    <a:lnTo>
                      <a:pt x="192" y="326"/>
                    </a:lnTo>
                    <a:lnTo>
                      <a:pt x="182" y="366"/>
                    </a:lnTo>
                    <a:lnTo>
                      <a:pt x="178" y="406"/>
                    </a:lnTo>
                    <a:lnTo>
                      <a:pt x="182" y="447"/>
                    </a:lnTo>
                    <a:lnTo>
                      <a:pt x="192" y="486"/>
                    </a:lnTo>
                    <a:lnTo>
                      <a:pt x="209" y="522"/>
                    </a:lnTo>
                    <a:lnTo>
                      <a:pt x="232" y="553"/>
                    </a:lnTo>
                    <a:lnTo>
                      <a:pt x="259" y="580"/>
                    </a:lnTo>
                    <a:lnTo>
                      <a:pt x="291" y="604"/>
                    </a:lnTo>
                    <a:lnTo>
                      <a:pt x="326" y="620"/>
                    </a:lnTo>
                    <a:lnTo>
                      <a:pt x="365" y="632"/>
                    </a:lnTo>
                    <a:lnTo>
                      <a:pt x="406" y="634"/>
                    </a:lnTo>
                    <a:lnTo>
                      <a:pt x="448" y="632"/>
                    </a:lnTo>
                    <a:lnTo>
                      <a:pt x="486" y="620"/>
                    </a:lnTo>
                    <a:lnTo>
                      <a:pt x="521" y="604"/>
                    </a:lnTo>
                    <a:lnTo>
                      <a:pt x="554" y="580"/>
                    </a:lnTo>
                    <a:lnTo>
                      <a:pt x="581" y="553"/>
                    </a:lnTo>
                    <a:lnTo>
                      <a:pt x="604" y="522"/>
                    </a:lnTo>
                    <a:lnTo>
                      <a:pt x="621" y="486"/>
                    </a:lnTo>
                    <a:lnTo>
                      <a:pt x="631" y="447"/>
                    </a:lnTo>
                    <a:lnTo>
                      <a:pt x="635" y="406"/>
                    </a:lnTo>
                    <a:lnTo>
                      <a:pt x="631" y="366"/>
                    </a:lnTo>
                    <a:lnTo>
                      <a:pt x="621" y="326"/>
                    </a:lnTo>
                    <a:lnTo>
                      <a:pt x="604" y="291"/>
                    </a:lnTo>
                    <a:lnTo>
                      <a:pt x="581" y="258"/>
                    </a:lnTo>
                    <a:lnTo>
                      <a:pt x="554" y="231"/>
                    </a:lnTo>
                    <a:lnTo>
                      <a:pt x="521" y="209"/>
                    </a:lnTo>
                    <a:lnTo>
                      <a:pt x="486" y="192"/>
                    </a:lnTo>
                    <a:lnTo>
                      <a:pt x="448" y="181"/>
                    </a:lnTo>
                    <a:lnTo>
                      <a:pt x="406" y="177"/>
                    </a:lnTo>
                    <a:close/>
                    <a:moveTo>
                      <a:pt x="355" y="0"/>
                    </a:moveTo>
                    <a:lnTo>
                      <a:pt x="457" y="0"/>
                    </a:lnTo>
                    <a:lnTo>
                      <a:pt x="457" y="80"/>
                    </a:lnTo>
                    <a:lnTo>
                      <a:pt x="492" y="88"/>
                    </a:lnTo>
                    <a:lnTo>
                      <a:pt x="525" y="99"/>
                    </a:lnTo>
                    <a:lnTo>
                      <a:pt x="566" y="29"/>
                    </a:lnTo>
                    <a:lnTo>
                      <a:pt x="653" y="80"/>
                    </a:lnTo>
                    <a:lnTo>
                      <a:pt x="613" y="150"/>
                    </a:lnTo>
                    <a:lnTo>
                      <a:pt x="639" y="173"/>
                    </a:lnTo>
                    <a:lnTo>
                      <a:pt x="664" y="199"/>
                    </a:lnTo>
                    <a:lnTo>
                      <a:pt x="733" y="159"/>
                    </a:lnTo>
                    <a:lnTo>
                      <a:pt x="783" y="247"/>
                    </a:lnTo>
                    <a:lnTo>
                      <a:pt x="714" y="287"/>
                    </a:lnTo>
                    <a:lnTo>
                      <a:pt x="726" y="320"/>
                    </a:lnTo>
                    <a:lnTo>
                      <a:pt x="732" y="355"/>
                    </a:lnTo>
                    <a:lnTo>
                      <a:pt x="813" y="355"/>
                    </a:lnTo>
                    <a:lnTo>
                      <a:pt x="813" y="457"/>
                    </a:lnTo>
                    <a:lnTo>
                      <a:pt x="732" y="457"/>
                    </a:lnTo>
                    <a:lnTo>
                      <a:pt x="726" y="491"/>
                    </a:lnTo>
                    <a:lnTo>
                      <a:pt x="714" y="525"/>
                    </a:lnTo>
                    <a:lnTo>
                      <a:pt x="783" y="565"/>
                    </a:lnTo>
                    <a:lnTo>
                      <a:pt x="733" y="654"/>
                    </a:lnTo>
                    <a:lnTo>
                      <a:pt x="664" y="613"/>
                    </a:lnTo>
                    <a:lnTo>
                      <a:pt x="639" y="639"/>
                    </a:lnTo>
                    <a:lnTo>
                      <a:pt x="613" y="663"/>
                    </a:lnTo>
                    <a:lnTo>
                      <a:pt x="653" y="732"/>
                    </a:lnTo>
                    <a:lnTo>
                      <a:pt x="566" y="783"/>
                    </a:lnTo>
                    <a:lnTo>
                      <a:pt x="525" y="714"/>
                    </a:lnTo>
                    <a:lnTo>
                      <a:pt x="492" y="725"/>
                    </a:lnTo>
                    <a:lnTo>
                      <a:pt x="457" y="732"/>
                    </a:lnTo>
                    <a:lnTo>
                      <a:pt x="457" y="812"/>
                    </a:lnTo>
                    <a:lnTo>
                      <a:pt x="355" y="812"/>
                    </a:lnTo>
                    <a:lnTo>
                      <a:pt x="355" y="732"/>
                    </a:lnTo>
                    <a:lnTo>
                      <a:pt x="321" y="725"/>
                    </a:lnTo>
                    <a:lnTo>
                      <a:pt x="287" y="714"/>
                    </a:lnTo>
                    <a:lnTo>
                      <a:pt x="247" y="783"/>
                    </a:lnTo>
                    <a:lnTo>
                      <a:pt x="160" y="732"/>
                    </a:lnTo>
                    <a:lnTo>
                      <a:pt x="199" y="663"/>
                    </a:lnTo>
                    <a:lnTo>
                      <a:pt x="173" y="639"/>
                    </a:lnTo>
                    <a:lnTo>
                      <a:pt x="149" y="613"/>
                    </a:lnTo>
                    <a:lnTo>
                      <a:pt x="80" y="654"/>
                    </a:lnTo>
                    <a:lnTo>
                      <a:pt x="29" y="565"/>
                    </a:lnTo>
                    <a:lnTo>
                      <a:pt x="98" y="525"/>
                    </a:lnTo>
                    <a:lnTo>
                      <a:pt x="88" y="491"/>
                    </a:lnTo>
                    <a:lnTo>
                      <a:pt x="81" y="457"/>
                    </a:lnTo>
                    <a:lnTo>
                      <a:pt x="0" y="457"/>
                    </a:lnTo>
                    <a:lnTo>
                      <a:pt x="0" y="355"/>
                    </a:lnTo>
                    <a:lnTo>
                      <a:pt x="81" y="355"/>
                    </a:lnTo>
                    <a:lnTo>
                      <a:pt x="88" y="320"/>
                    </a:lnTo>
                    <a:lnTo>
                      <a:pt x="98" y="287"/>
                    </a:lnTo>
                    <a:lnTo>
                      <a:pt x="29" y="247"/>
                    </a:lnTo>
                    <a:lnTo>
                      <a:pt x="80" y="159"/>
                    </a:lnTo>
                    <a:lnTo>
                      <a:pt x="149" y="199"/>
                    </a:lnTo>
                    <a:lnTo>
                      <a:pt x="173" y="173"/>
                    </a:lnTo>
                    <a:lnTo>
                      <a:pt x="199" y="150"/>
                    </a:lnTo>
                    <a:lnTo>
                      <a:pt x="160" y="80"/>
                    </a:lnTo>
                    <a:lnTo>
                      <a:pt x="247" y="29"/>
                    </a:lnTo>
                    <a:lnTo>
                      <a:pt x="287" y="99"/>
                    </a:lnTo>
                    <a:lnTo>
                      <a:pt x="321" y="88"/>
                    </a:lnTo>
                    <a:lnTo>
                      <a:pt x="355" y="80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100" dirty="0">
                  <a:latin typeface="Roboto Thin"/>
                </a:endParaRPr>
              </a:p>
            </p:txBody>
          </p:sp>
          <p:sp>
            <p:nvSpPr>
              <p:cNvPr id="22" name="TextBox 38">
                <a:extLst>
                  <a:ext uri="{FF2B5EF4-FFF2-40B4-BE49-F238E27FC236}">
                    <a16:creationId xmlns:a16="http://schemas.microsoft.com/office/drawing/2014/main" id="{EDED445F-236E-7452-4949-453BACFE0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6894" y="4716864"/>
                <a:ext cx="523037" cy="43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1100" b="1" dirty="0">
                    <a:solidFill>
                      <a:schemeClr val="bg1"/>
                    </a:solidFill>
                    <a:latin typeface="Roboto Thin"/>
                  </a:rPr>
                  <a:t>I</a:t>
                </a:r>
              </a:p>
            </p:txBody>
          </p:sp>
          <p:sp>
            <p:nvSpPr>
              <p:cNvPr id="23" name="TextBox 38">
                <a:extLst>
                  <a:ext uri="{FF2B5EF4-FFF2-40B4-BE49-F238E27FC236}">
                    <a16:creationId xmlns:a16="http://schemas.microsoft.com/office/drawing/2014/main" id="{F885ECBE-1DDE-231C-03BA-4DC3D812D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2864" y="4354119"/>
                <a:ext cx="651714" cy="43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1100" b="1" dirty="0">
                    <a:solidFill>
                      <a:schemeClr val="bg1"/>
                    </a:solidFill>
                    <a:latin typeface="Roboto Thin"/>
                  </a:rPr>
                  <a:t>R</a:t>
                </a:r>
              </a:p>
            </p:txBody>
          </p:sp>
        </p:grp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80A31BE9-CE57-13FA-2110-AAF41CA27E09}"/>
                </a:ext>
              </a:extLst>
            </p:cNvPr>
            <p:cNvSpPr txBox="1"/>
            <p:nvPr/>
          </p:nvSpPr>
          <p:spPr>
            <a:xfrm>
              <a:off x="3103960" y="2616128"/>
              <a:ext cx="7595829" cy="102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tx1"/>
                  </a:solidFill>
                  <a:latin typeface="Amasis MT Pro Black" panose="02040A04050005020304" pitchFamily="18" charset="0"/>
                  <a:cs typeface="Lato Regular"/>
                </a:rPr>
                <a:t>25 DECLARACIONES DE CONFLICTOS DE INTERÉS</a:t>
              </a:r>
            </a:p>
          </p:txBody>
        </p:sp>
      </p:grpSp>
      <p:sp>
        <p:nvSpPr>
          <p:cNvPr id="32" name="TextBox 36">
            <a:extLst>
              <a:ext uri="{FF2B5EF4-FFF2-40B4-BE49-F238E27FC236}">
                <a16:creationId xmlns:a16="http://schemas.microsoft.com/office/drawing/2014/main" id="{207561B1-2646-4FAF-05D6-8563E843C271}"/>
              </a:ext>
            </a:extLst>
          </p:cNvPr>
          <p:cNvSpPr txBox="1"/>
          <p:nvPr/>
        </p:nvSpPr>
        <p:spPr>
          <a:xfrm>
            <a:off x="7103360" y="3391772"/>
            <a:ext cx="228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Amasis MT Pro Black" panose="02040A04050005020304" pitchFamily="18" charset="0"/>
                <a:cs typeface="Lato Regular"/>
              </a:rPr>
              <a:t>0 RECUSACIONES</a:t>
            </a:r>
          </a:p>
        </p:txBody>
      </p:sp>
    </p:spTree>
    <p:extLst>
      <p:ext uri="{BB962C8B-B14F-4D97-AF65-F5344CB8AC3E}">
        <p14:creationId xmlns:p14="http://schemas.microsoft.com/office/powerpoint/2010/main" val="157545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8E95B4-D511-45A3-8927-0E1F3A947224}"/>
              </a:ext>
            </a:extLst>
          </p:cNvPr>
          <p:cNvGrpSpPr/>
          <p:nvPr/>
        </p:nvGrpSpPr>
        <p:grpSpPr>
          <a:xfrm>
            <a:off x="-1160900" y="-2125"/>
            <a:ext cx="13367600" cy="6860125"/>
            <a:chOff x="-1160900" y="-2125"/>
            <a:chExt cx="13367600" cy="6860125"/>
          </a:xfrm>
          <a:solidFill>
            <a:srgbClr val="16674A"/>
          </a:solidFill>
        </p:grpSpPr>
        <p:sp>
          <p:nvSpPr>
            <p:cNvPr id="159" name="Google Shape;159;p20"/>
            <p:cNvSpPr/>
            <p:nvPr/>
          </p:nvSpPr>
          <p:spPr>
            <a:xfrm>
              <a:off x="0" y="-2125"/>
              <a:ext cx="12206700" cy="6857700"/>
            </a:xfrm>
            <a:prstGeom prst="rect">
              <a:avLst/>
            </a:prstGeom>
            <a:solidFill>
              <a:srgbClr val="1D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 flipH="1">
              <a:off x="10943683" y="2532197"/>
              <a:ext cx="1245300" cy="4325400"/>
            </a:xfrm>
            <a:prstGeom prst="rtTriangle">
              <a:avLst/>
            </a:prstGeom>
            <a:solidFill>
              <a:srgbClr val="50B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 rot="10800000">
              <a:off x="10943683" y="-103"/>
              <a:ext cx="1245300" cy="2532300"/>
            </a:xfrm>
            <a:prstGeom prst="rtTriangle">
              <a:avLst/>
            </a:prstGeom>
            <a:solidFill>
              <a:srgbClr val="166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O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 flipH="1">
              <a:off x="-1160900" y="479700"/>
              <a:ext cx="3074100" cy="6378300"/>
            </a:xfrm>
            <a:prstGeom prst="parallelogram">
              <a:avLst>
                <a:gd name="adj" fmla="val 71939"/>
              </a:avLst>
            </a:prstGeom>
            <a:solidFill>
              <a:srgbClr val="166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O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20"/>
          <p:cNvSpPr txBox="1"/>
          <p:nvPr/>
        </p:nvSpPr>
        <p:spPr>
          <a:xfrm>
            <a:off x="2663035" y="1915970"/>
            <a:ext cx="6729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GRACIAS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15787AA-A61C-AE60-79EC-8EA277B77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1615" y="5040743"/>
            <a:ext cx="3488771" cy="739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D7406F8-0E07-10EE-2180-2867846F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665E1E-7AEA-5958-6E3C-F4AAFDB67E24}"/>
              </a:ext>
            </a:extLst>
          </p:cNvPr>
          <p:cNvGrpSpPr/>
          <p:nvPr/>
        </p:nvGrpSpPr>
        <p:grpSpPr>
          <a:xfrm>
            <a:off x="-302954" y="-4402"/>
            <a:ext cx="12494954" cy="8125975"/>
            <a:chOff x="-305971" y="-50221"/>
            <a:chExt cx="12494954" cy="8125975"/>
          </a:xfrm>
        </p:grpSpPr>
        <p:pic>
          <p:nvPicPr>
            <p:cNvPr id="3" name="Google Shape;105;p15">
              <a:extLst>
                <a:ext uri="{FF2B5EF4-FFF2-40B4-BE49-F238E27FC236}">
                  <a16:creationId xmlns:a16="http://schemas.microsoft.com/office/drawing/2014/main" id="{BDB415BE-5223-CDC7-5B34-32A9527C515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05971" y="-50221"/>
              <a:ext cx="12192000" cy="812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106;p15">
              <a:extLst>
                <a:ext uri="{FF2B5EF4-FFF2-40B4-BE49-F238E27FC236}">
                  <a16:creationId xmlns:a16="http://schemas.microsoft.com/office/drawing/2014/main" id="{CD34FAA6-204E-7F28-6067-2E2C1D1CDA9E}"/>
                </a:ext>
              </a:extLst>
            </p:cNvPr>
            <p:cNvGrpSpPr/>
            <p:nvPr/>
          </p:nvGrpSpPr>
          <p:grpSpPr>
            <a:xfrm>
              <a:off x="10943664" y="-52"/>
              <a:ext cx="1245319" cy="6857697"/>
              <a:chOff x="10950525" y="35050"/>
              <a:chExt cx="1239000" cy="6822900"/>
            </a:xfrm>
          </p:grpSpPr>
          <p:sp>
            <p:nvSpPr>
              <p:cNvPr id="6" name="Google Shape;107;p15">
                <a:extLst>
                  <a:ext uri="{FF2B5EF4-FFF2-40B4-BE49-F238E27FC236}">
                    <a16:creationId xmlns:a16="http://schemas.microsoft.com/office/drawing/2014/main" id="{DA7E4B30-8770-206D-8F04-BD69237C07C4}"/>
                  </a:ext>
                </a:extLst>
              </p:cNvPr>
              <p:cNvSpPr/>
              <p:nvPr/>
            </p:nvSpPr>
            <p:spPr>
              <a:xfrm flipH="1">
                <a:off x="10950525" y="2554450"/>
                <a:ext cx="1239000" cy="4303500"/>
              </a:xfrm>
              <a:prstGeom prst="rtTriangle">
                <a:avLst/>
              </a:prstGeom>
              <a:solidFill>
                <a:srgbClr val="50B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08;p15">
                <a:extLst>
                  <a:ext uri="{FF2B5EF4-FFF2-40B4-BE49-F238E27FC236}">
                    <a16:creationId xmlns:a16="http://schemas.microsoft.com/office/drawing/2014/main" id="{F4C5A693-E8C8-055A-F5C8-93EFDB809D97}"/>
                  </a:ext>
                </a:extLst>
              </p:cNvPr>
              <p:cNvSpPr/>
              <p:nvPr/>
            </p:nvSpPr>
            <p:spPr>
              <a:xfrm rot="10800000">
                <a:off x="10950525" y="35050"/>
                <a:ext cx="1239000" cy="2519400"/>
              </a:xfrm>
              <a:prstGeom prst="rtTriangle">
                <a:avLst/>
              </a:prstGeom>
              <a:solidFill>
                <a:srgbClr val="166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O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" name="Google Shape;109;p15">
                <a:extLst>
                  <a:ext uri="{FF2B5EF4-FFF2-40B4-BE49-F238E27FC236}">
                    <a16:creationId xmlns:a16="http://schemas.microsoft.com/office/drawing/2014/main" id="{BCC8DE71-E98F-3185-D4E7-9A1F54C55A77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161009" y="6465999"/>
                <a:ext cx="949873" cy="3107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" name="Google Shape;88;p13">
            <a:extLst>
              <a:ext uri="{FF2B5EF4-FFF2-40B4-BE49-F238E27FC236}">
                <a16:creationId xmlns:a16="http://schemas.microsoft.com/office/drawing/2014/main" id="{3272AC19-1911-2086-CB59-6F6D4DE67405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RUTA DE SEGUIMIENTO Y EVALUACIÓN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4A00636-5557-0D39-791F-E76FD38F4750}"/>
              </a:ext>
            </a:extLst>
          </p:cNvPr>
          <p:cNvGrpSpPr/>
          <p:nvPr/>
        </p:nvGrpSpPr>
        <p:grpSpPr>
          <a:xfrm>
            <a:off x="4722838" y="2013988"/>
            <a:ext cx="6686153" cy="2726752"/>
            <a:chOff x="8922214" y="2654906"/>
            <a:chExt cx="5147012" cy="1882778"/>
          </a:xfrm>
        </p:grpSpPr>
        <p:grpSp>
          <p:nvGrpSpPr>
            <p:cNvPr id="79" name="Google Shape;1381;p49">
              <a:extLst>
                <a:ext uri="{FF2B5EF4-FFF2-40B4-BE49-F238E27FC236}">
                  <a16:creationId xmlns:a16="http://schemas.microsoft.com/office/drawing/2014/main" id="{FDBDBA5B-5059-CB0D-1F63-E6FDF83246C0}"/>
                </a:ext>
              </a:extLst>
            </p:cNvPr>
            <p:cNvGrpSpPr/>
            <p:nvPr/>
          </p:nvGrpSpPr>
          <p:grpSpPr>
            <a:xfrm>
              <a:off x="8922214" y="2654906"/>
              <a:ext cx="5147012" cy="1882778"/>
              <a:chOff x="4035365" y="5761636"/>
              <a:chExt cx="602360" cy="235500"/>
            </a:xfrm>
          </p:grpSpPr>
          <p:sp>
            <p:nvSpPr>
              <p:cNvPr id="84" name="Google Shape;1386;p49">
                <a:extLst>
                  <a:ext uri="{FF2B5EF4-FFF2-40B4-BE49-F238E27FC236}">
                    <a16:creationId xmlns:a16="http://schemas.microsoft.com/office/drawing/2014/main" id="{1BA7C988-6A78-D871-47A4-4928418FCD9E}"/>
                  </a:ext>
                </a:extLst>
              </p:cNvPr>
              <p:cNvSpPr/>
              <p:nvPr/>
            </p:nvSpPr>
            <p:spPr>
              <a:xfrm>
                <a:off x="4401625" y="5761636"/>
                <a:ext cx="236100" cy="235500"/>
              </a:xfrm>
              <a:prstGeom prst="ellipse">
                <a:avLst/>
              </a:prstGeom>
              <a:solidFill>
                <a:srgbClr val="16674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393;p49">
                <a:extLst>
                  <a:ext uri="{FF2B5EF4-FFF2-40B4-BE49-F238E27FC236}">
                    <a16:creationId xmlns:a16="http://schemas.microsoft.com/office/drawing/2014/main" id="{E3EE4F52-F959-3DB0-D6F0-408A37A8FC98}"/>
                  </a:ext>
                </a:extLst>
              </p:cNvPr>
              <p:cNvSpPr/>
              <p:nvPr/>
            </p:nvSpPr>
            <p:spPr>
              <a:xfrm>
                <a:off x="4035365" y="5762654"/>
                <a:ext cx="173622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7" y="217"/>
                    </a:cubicBezTo>
                    <a:cubicBezTo>
                      <a:pt x="144" y="176"/>
                      <a:pt x="176" y="144"/>
                      <a:pt x="216" y="128"/>
                    </a:cubicBezTo>
                    <a:cubicBezTo>
                      <a:pt x="142" y="114"/>
                      <a:pt x="102" y="74"/>
                      <a:pt x="89" y="0"/>
                    </a:cubicBezTo>
                    <a:cubicBezTo>
                      <a:pt x="72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1E9E5E18-A0A6-1A23-1A7F-B49B02FBCCA3}"/>
                </a:ext>
              </a:extLst>
            </p:cNvPr>
            <p:cNvSpPr txBox="1"/>
            <p:nvPr/>
          </p:nvSpPr>
          <p:spPr>
            <a:xfrm>
              <a:off x="12329098" y="3433810"/>
              <a:ext cx="1591740" cy="40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dirty="0">
                  <a:solidFill>
                    <a:schemeClr val="bg1"/>
                  </a:solidFill>
                  <a:latin typeface="Congenial Black" panose="02000503040000020004" pitchFamily="2" charset="0"/>
                </a:rPr>
                <a:t>100%</a:t>
              </a:r>
            </a:p>
          </p:txBody>
        </p:sp>
      </p:grp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9A946F4-F8D3-06F4-903F-EFA8A0E6D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840217"/>
              </p:ext>
            </p:extLst>
          </p:nvPr>
        </p:nvGraphicFramePr>
        <p:xfrm>
          <a:off x="526441" y="845958"/>
          <a:ext cx="7770895" cy="536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5601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88E83C0-9DAA-0050-A4D6-360ED064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B582924-78CC-BFE1-7437-3567F69D5DD7}"/>
              </a:ext>
            </a:extLst>
          </p:cNvPr>
          <p:cNvGrpSpPr/>
          <p:nvPr/>
        </p:nvGrpSpPr>
        <p:grpSpPr>
          <a:xfrm>
            <a:off x="14748" y="-5146"/>
            <a:ext cx="12192000" cy="8125975"/>
            <a:chOff x="0" y="-4482"/>
            <a:chExt cx="12192000" cy="8125975"/>
          </a:xfrm>
        </p:grpSpPr>
        <p:pic>
          <p:nvPicPr>
            <p:cNvPr id="3" name="Google Shape;105;p15">
              <a:extLst>
                <a:ext uri="{FF2B5EF4-FFF2-40B4-BE49-F238E27FC236}">
                  <a16:creationId xmlns:a16="http://schemas.microsoft.com/office/drawing/2014/main" id="{90B3874A-18D4-6E14-87ED-BCCBAB83C86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4482"/>
              <a:ext cx="12192000" cy="812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106;p15">
              <a:extLst>
                <a:ext uri="{FF2B5EF4-FFF2-40B4-BE49-F238E27FC236}">
                  <a16:creationId xmlns:a16="http://schemas.microsoft.com/office/drawing/2014/main" id="{79C1562A-AB8E-4880-8CE6-B3DA119FC771}"/>
                </a:ext>
              </a:extLst>
            </p:cNvPr>
            <p:cNvGrpSpPr/>
            <p:nvPr/>
          </p:nvGrpSpPr>
          <p:grpSpPr>
            <a:xfrm>
              <a:off x="10943664" y="-52"/>
              <a:ext cx="1245319" cy="6857697"/>
              <a:chOff x="10950525" y="35050"/>
              <a:chExt cx="1239000" cy="6822900"/>
            </a:xfrm>
          </p:grpSpPr>
          <p:sp>
            <p:nvSpPr>
              <p:cNvPr id="6" name="Google Shape;107;p15">
                <a:extLst>
                  <a:ext uri="{FF2B5EF4-FFF2-40B4-BE49-F238E27FC236}">
                    <a16:creationId xmlns:a16="http://schemas.microsoft.com/office/drawing/2014/main" id="{6B4166E5-897B-93E1-E784-41061EE13069}"/>
                  </a:ext>
                </a:extLst>
              </p:cNvPr>
              <p:cNvSpPr/>
              <p:nvPr/>
            </p:nvSpPr>
            <p:spPr>
              <a:xfrm flipH="1">
                <a:off x="10950525" y="2554450"/>
                <a:ext cx="1239000" cy="4303500"/>
              </a:xfrm>
              <a:prstGeom prst="rtTriangle">
                <a:avLst/>
              </a:prstGeom>
              <a:solidFill>
                <a:srgbClr val="50B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08;p15">
                <a:extLst>
                  <a:ext uri="{FF2B5EF4-FFF2-40B4-BE49-F238E27FC236}">
                    <a16:creationId xmlns:a16="http://schemas.microsoft.com/office/drawing/2014/main" id="{6B1B44D8-FBB6-C836-CE31-E56773742154}"/>
                  </a:ext>
                </a:extLst>
              </p:cNvPr>
              <p:cNvSpPr/>
              <p:nvPr/>
            </p:nvSpPr>
            <p:spPr>
              <a:xfrm rot="10800000">
                <a:off x="10950525" y="35050"/>
                <a:ext cx="1239000" cy="2519400"/>
              </a:xfrm>
              <a:prstGeom prst="rtTriangle">
                <a:avLst/>
              </a:prstGeom>
              <a:solidFill>
                <a:srgbClr val="166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O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" name="Google Shape;109;p15">
                <a:extLst>
                  <a:ext uri="{FF2B5EF4-FFF2-40B4-BE49-F238E27FC236}">
                    <a16:creationId xmlns:a16="http://schemas.microsoft.com/office/drawing/2014/main" id="{ACA3E03D-F757-0B1E-96E3-8EB338D94001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161009" y="6465999"/>
                <a:ext cx="949873" cy="3107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" name="Google Shape;88;p13">
            <a:extLst>
              <a:ext uri="{FF2B5EF4-FFF2-40B4-BE49-F238E27FC236}">
                <a16:creationId xmlns:a16="http://schemas.microsoft.com/office/drawing/2014/main" id="{CD8FD789-1684-5194-EC02-A362D7DEEA43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DIAGNOSTICOS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4F1A87-DA5C-C9FD-54CD-47D77C4BF84B}"/>
              </a:ext>
            </a:extLst>
          </p:cNvPr>
          <p:cNvSpPr txBox="1"/>
          <p:nvPr/>
        </p:nvSpPr>
        <p:spPr>
          <a:xfrm>
            <a:off x="405353" y="1039721"/>
            <a:ext cx="645240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ENCUESTA DE PERCEPCIÓN DE INTEGRIDAD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D90E12A-FC70-9F62-2592-B84E9C74D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707888"/>
              </p:ext>
            </p:extLst>
          </p:nvPr>
        </p:nvGraphicFramePr>
        <p:xfrm>
          <a:off x="1215360" y="1626842"/>
          <a:ext cx="9264826" cy="199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B464A8C-A82A-FB8D-D3EB-3BE2F4A8EBF6}"/>
              </a:ext>
            </a:extLst>
          </p:cNvPr>
          <p:cNvSpPr txBox="1"/>
          <p:nvPr/>
        </p:nvSpPr>
        <p:spPr>
          <a:xfrm>
            <a:off x="1212343" y="3325885"/>
            <a:ext cx="6911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POBLACIÓN ACTIVA CON CORTE A 30 DE SEPTIEMBRE DE 2024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B1367150-3500-9CA7-BFBB-45E239D99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54114"/>
              </p:ext>
            </p:extLst>
          </p:nvPr>
        </p:nvGraphicFramePr>
        <p:xfrm>
          <a:off x="6341080" y="4259978"/>
          <a:ext cx="4609958" cy="1942360"/>
        </p:xfrm>
        <a:graphic>
          <a:graphicData uri="http://schemas.openxmlformats.org/drawingml/2006/table">
            <a:tbl>
              <a:tblPr firstRow="1" firstCol="1" lastCol="1" bandRow="1" bandCol="1">
                <a:tableStyleId>{16D9F66E-5EB9-4882-86FB-DCBF35E3C3E4}</a:tableStyleId>
              </a:tblPr>
              <a:tblGrid>
                <a:gridCol w="3451122">
                  <a:extLst>
                    <a:ext uri="{9D8B030D-6E8A-4147-A177-3AD203B41FA5}">
                      <a16:colId xmlns:a16="http://schemas.microsoft.com/office/drawing/2014/main" val="878535981"/>
                    </a:ext>
                  </a:extLst>
                </a:gridCol>
                <a:gridCol w="1158836">
                  <a:extLst>
                    <a:ext uri="{9D8B030D-6E8A-4147-A177-3AD203B41FA5}">
                      <a16:colId xmlns:a16="http://schemas.microsoft.com/office/drawing/2014/main" val="1141661225"/>
                    </a:ext>
                  </a:extLst>
                </a:gridCol>
              </a:tblGrid>
              <a:tr h="382262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Provisional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3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297600"/>
                  </a:ext>
                </a:extLst>
              </a:tr>
              <a:tr h="382262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Carrera Administrativa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53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205018"/>
                  </a:ext>
                </a:extLst>
              </a:tr>
              <a:tr h="413312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Libre Nombramiento y Remoción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3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185363"/>
                  </a:ext>
                </a:extLst>
              </a:tr>
              <a:tr h="382262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Prestación de servicios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23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303804"/>
                  </a:ext>
                </a:extLst>
              </a:tr>
              <a:tr h="382262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Periodo Fijo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effectLst/>
                        </a:rPr>
                        <a:t>0</a:t>
                      </a:r>
                      <a:endParaRPr lang="es-CO" dirty="0">
                        <a:effectLst/>
                        <a:latin typeface="Lao UI" panose="020F0502020204030204" pitchFamily="34" charset="0"/>
                        <a:ea typeface="Roboto Black" panose="02000000000000000000" pitchFamily="2" charset="0"/>
                        <a:cs typeface="Lao U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20875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369D4-E53A-449E-1288-39B30B743DD0}"/>
              </a:ext>
            </a:extLst>
          </p:cNvPr>
          <p:cNvSpPr txBox="1"/>
          <p:nvPr/>
        </p:nvSpPr>
        <p:spPr>
          <a:xfrm>
            <a:off x="1861724" y="4533512"/>
            <a:ext cx="3318387" cy="1323439"/>
          </a:xfrm>
          <a:prstGeom prst="rect">
            <a:avLst/>
          </a:prstGeom>
          <a:solidFill>
            <a:srgbClr val="16674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82 participantes</a:t>
            </a:r>
            <a:endParaRPr lang="es-CO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DB348B-24C7-3592-BB0C-58846429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12" t="27312" r="12197" b="12112"/>
          <a:stretch/>
        </p:blipFill>
        <p:spPr>
          <a:xfrm>
            <a:off x="6096000" y="1807253"/>
            <a:ext cx="5465238" cy="400361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E986E0F-C5D6-71FB-CCB7-75B4C65E1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80542"/>
              </p:ext>
            </p:extLst>
          </p:nvPr>
        </p:nvGraphicFramePr>
        <p:xfrm>
          <a:off x="398205" y="2389963"/>
          <a:ext cx="5456905" cy="31111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18791">
                  <a:extLst>
                    <a:ext uri="{9D8B030D-6E8A-4147-A177-3AD203B41FA5}">
                      <a16:colId xmlns:a16="http://schemas.microsoft.com/office/drawing/2014/main" val="2852077192"/>
                    </a:ext>
                  </a:extLst>
                </a:gridCol>
                <a:gridCol w="3033192">
                  <a:extLst>
                    <a:ext uri="{9D8B030D-6E8A-4147-A177-3AD203B41FA5}">
                      <a16:colId xmlns:a16="http://schemas.microsoft.com/office/drawing/2014/main" val="2427315456"/>
                    </a:ext>
                  </a:extLst>
                </a:gridCol>
                <a:gridCol w="1904922">
                  <a:extLst>
                    <a:ext uri="{9D8B030D-6E8A-4147-A177-3AD203B41FA5}">
                      <a16:colId xmlns:a16="http://schemas.microsoft.com/office/drawing/2014/main" val="2762773367"/>
                    </a:ext>
                  </a:extLst>
                </a:gridCol>
              </a:tblGrid>
              <a:tr h="667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ea typeface="Roboto Black" panose="02000000000000000000" pitchFamily="2" charset="0"/>
                          <a:cs typeface="Lao UI" panose="020B0502040204020203" pitchFamily="34" charset="0"/>
                        </a:rPr>
                        <a:t>INDICADOR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ea typeface="Roboto Black" panose="02000000000000000000" pitchFamily="2" charset="0"/>
                          <a:cs typeface="Lao UI" panose="020B0502040204020203" pitchFamily="34" charset="0"/>
                        </a:rPr>
                        <a:t>RESULTADO DE LA ENCUESTA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1462558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CODIGO DE INTEGRIDAD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92%</a:t>
                      </a:r>
                      <a:endParaRPr lang="es-CO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016981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2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HONESTIDAD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86%</a:t>
                      </a:r>
                      <a:endParaRPr lang="es-CO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500769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3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RESPETO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76%</a:t>
                      </a:r>
                      <a:endParaRPr lang="es-CO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009965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COMPROMISO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48%</a:t>
                      </a:r>
                      <a:endParaRPr lang="es-CO" sz="24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168995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5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DILIGENCIA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72%</a:t>
                      </a:r>
                      <a:endParaRPr lang="es-CO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456678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6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JUSTICIA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66%</a:t>
                      </a:r>
                      <a:endParaRPr lang="es-CO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o UI" panose="020B0502040204020203" pitchFamily="34" charset="0"/>
                        <a:ea typeface="Roboto Black" panose="02000000000000000000" pitchFamily="2" charset="0"/>
                        <a:cs typeface="Lao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31726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7AFB72B-8E6B-3E5E-D46B-A08E55A9D6CE}"/>
              </a:ext>
            </a:extLst>
          </p:cNvPr>
          <p:cNvSpPr txBox="1"/>
          <p:nvPr/>
        </p:nvSpPr>
        <p:spPr>
          <a:xfrm>
            <a:off x="398205" y="1047135"/>
            <a:ext cx="645240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ENCUESTA DE PERCEPCIÓN DE INTEGRIDAD</a:t>
            </a:r>
          </a:p>
        </p:txBody>
      </p:sp>
      <p:sp>
        <p:nvSpPr>
          <p:cNvPr id="2" name="Google Shape;88;p13">
            <a:extLst>
              <a:ext uri="{FF2B5EF4-FFF2-40B4-BE49-F238E27FC236}">
                <a16:creationId xmlns:a16="http://schemas.microsoft.com/office/drawing/2014/main" id="{0CB3631F-77AC-CFE4-3F0A-516298DED424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DIAGNOSTICOS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48968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C79B6AC-9100-715D-D965-B249D66BF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44077"/>
              </p:ext>
            </p:extLst>
          </p:nvPr>
        </p:nvGraphicFramePr>
        <p:xfrm>
          <a:off x="331609" y="2831690"/>
          <a:ext cx="11068893" cy="361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666DEEC-69F5-D94A-A840-55328590B4AF}"/>
              </a:ext>
            </a:extLst>
          </p:cNvPr>
          <p:cNvSpPr txBox="1"/>
          <p:nvPr/>
        </p:nvSpPr>
        <p:spPr>
          <a:xfrm>
            <a:off x="331609" y="1039568"/>
            <a:ext cx="78790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2400" b="0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EVALUACIÓN DE ESTRATEGIA “Maratón de Integridad”</a:t>
            </a:r>
            <a:endParaRPr lang="es-CO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Google Shape;88;p13">
            <a:extLst>
              <a:ext uri="{FF2B5EF4-FFF2-40B4-BE49-F238E27FC236}">
                <a16:creationId xmlns:a16="http://schemas.microsoft.com/office/drawing/2014/main" id="{871A8A8A-4A19-B9D1-9EF9-DCD65DA13853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DIAGNÓSTICOS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27BD2D-F3DF-6259-D3DB-5B4FD13331DC}"/>
              </a:ext>
            </a:extLst>
          </p:cNvPr>
          <p:cNvSpPr txBox="1"/>
          <p:nvPr/>
        </p:nvSpPr>
        <p:spPr>
          <a:xfrm>
            <a:off x="2776217" y="1969908"/>
            <a:ext cx="6131807" cy="523220"/>
          </a:xfrm>
          <a:prstGeom prst="rect">
            <a:avLst/>
          </a:prstGeom>
          <a:solidFill>
            <a:srgbClr val="16674A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VALOR DESTACADO: COMPROMISO</a:t>
            </a:r>
            <a:endParaRPr lang="es-CO" sz="2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4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115B64C5-0303-C61F-157B-8A549077B7EE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DIAGNÓSTICOS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0ADE79-BDE1-AE87-7D88-E315F720E31E}"/>
              </a:ext>
            </a:extLst>
          </p:cNvPr>
          <p:cNvSpPr txBox="1"/>
          <p:nvPr/>
        </p:nvSpPr>
        <p:spPr>
          <a:xfrm>
            <a:off x="331610" y="1165177"/>
            <a:ext cx="78790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2400" b="0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EVALUACIÓN DE ESTRATEGIA “Maratón de Integridad”</a:t>
            </a:r>
            <a:endParaRPr lang="es-CO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4263FC8-604D-E5A5-43CA-10F244211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371902"/>
              </p:ext>
            </p:extLst>
          </p:nvPr>
        </p:nvGraphicFramePr>
        <p:xfrm>
          <a:off x="3767983" y="1777181"/>
          <a:ext cx="7470288" cy="440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0B75D916-59F7-FE78-3550-0A5D3B03467C}"/>
              </a:ext>
            </a:extLst>
          </p:cNvPr>
          <p:cNvSpPr/>
          <p:nvPr/>
        </p:nvSpPr>
        <p:spPr>
          <a:xfrm>
            <a:off x="331610" y="2094272"/>
            <a:ext cx="3812687" cy="3775586"/>
          </a:xfrm>
          <a:prstGeom prst="ellipse">
            <a:avLst/>
          </a:prstGeom>
          <a:solidFill>
            <a:srgbClr val="16674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ACCIONES PARA LA GESTIÓN DE LA INTEGRIDAD EN LA ENTIDAD</a:t>
            </a:r>
            <a:endParaRPr lang="es-CO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8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7C990712-E7CD-8D42-ABA4-F7D39906FC82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DIAGNÓSTICOS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4A8969-3E0C-2A9C-0E48-0C757ED79F78}"/>
              </a:ext>
            </a:extLst>
          </p:cNvPr>
          <p:cNvSpPr txBox="1"/>
          <p:nvPr/>
        </p:nvSpPr>
        <p:spPr>
          <a:xfrm>
            <a:off x="331610" y="1165177"/>
            <a:ext cx="484619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2400" b="0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ENCUESTA DE INTEGRIDAD 2024</a:t>
            </a:r>
            <a:endParaRPr lang="es-CO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CDB379-E7A4-C3B9-E178-9055C07D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26" t="21061" r="15079" b="25794"/>
          <a:stretch/>
        </p:blipFill>
        <p:spPr>
          <a:xfrm>
            <a:off x="331610" y="2411485"/>
            <a:ext cx="5082622" cy="2802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2B1070-1DAF-0821-2964-823B0EA9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38" t="23709" r="15533" b="28732"/>
          <a:stretch/>
        </p:blipFill>
        <p:spPr>
          <a:xfrm>
            <a:off x="5653118" y="1165177"/>
            <a:ext cx="5008784" cy="24926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71ED32-222A-5D9B-7340-B55823EE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08" t="28367" r="16148" b="30753"/>
          <a:stretch/>
        </p:blipFill>
        <p:spPr>
          <a:xfrm>
            <a:off x="5653118" y="3852472"/>
            <a:ext cx="5008784" cy="23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6962B-C4DC-E5A3-0529-AC1573DAB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513D6623-02E9-44E7-8871-F479749AAB8F}"/>
              </a:ext>
            </a:extLst>
          </p:cNvPr>
          <p:cNvSpPr txBox="1"/>
          <p:nvPr/>
        </p:nvSpPr>
        <p:spPr>
          <a:xfrm>
            <a:off x="0" y="45739"/>
            <a:ext cx="1218898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16674A"/>
                </a:solidFill>
                <a:latin typeface="Oswald"/>
                <a:ea typeface="Oswald"/>
                <a:cs typeface="Oswald"/>
                <a:sym typeface="Oswald"/>
              </a:rPr>
              <a:t>DIAGNÓSTICOS APLICADOS</a:t>
            </a:r>
            <a:endParaRPr sz="4000" b="1" dirty="0">
              <a:solidFill>
                <a:srgbClr val="16674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8306F5-F680-5D47-C713-6E257919579D}"/>
              </a:ext>
            </a:extLst>
          </p:cNvPr>
          <p:cNvSpPr txBox="1"/>
          <p:nvPr/>
        </p:nvSpPr>
        <p:spPr>
          <a:xfrm>
            <a:off x="331610" y="1165177"/>
            <a:ext cx="484619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s-ES" sz="2400" b="0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ENCUESTA DE INTEGRIDAD 2024</a:t>
            </a:r>
            <a:endParaRPr lang="es-CO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803837-FB14-8260-C74C-EF4EEFE6C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62" t="28367" r="14918" b="29389"/>
          <a:stretch/>
        </p:blipFill>
        <p:spPr>
          <a:xfrm>
            <a:off x="331610" y="2407757"/>
            <a:ext cx="5262541" cy="22391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206328-959F-F78F-B10F-A351CD94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16" t="28367" r="17992" b="32232"/>
          <a:stretch/>
        </p:blipFill>
        <p:spPr>
          <a:xfrm>
            <a:off x="5936104" y="1165177"/>
            <a:ext cx="5356405" cy="22391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43C93E-2C39-6B93-C19B-FE5DE4B65C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27" t="25864" r="14918" b="28503"/>
          <a:stretch/>
        </p:blipFill>
        <p:spPr>
          <a:xfrm>
            <a:off x="5936105" y="3770734"/>
            <a:ext cx="5414430" cy="24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tenido">
      <a:majorFont>
        <a:latin typeface="Oswald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98C21ADF809643BDA9225112B63919" ma:contentTypeVersion="18" ma:contentTypeDescription="Crear nuevo documento." ma:contentTypeScope="" ma:versionID="fb47223a545dbac960840bd937f0075d">
  <xsd:schema xmlns:xsd="http://www.w3.org/2001/XMLSchema" xmlns:xs="http://www.w3.org/2001/XMLSchema" xmlns:p="http://schemas.microsoft.com/office/2006/metadata/properties" xmlns:ns2="d37b1d50-af9c-447b-b1f1-aa01515899c9" xmlns:ns3="e65ea7b8-1bb6-4105-84f8-2ca17f785111" targetNamespace="http://schemas.microsoft.com/office/2006/metadata/properties" ma:root="true" ma:fieldsID="41217a69b0f1900ebd5a48760ef3f286" ns2:_="" ns3:_="">
    <xsd:import namespace="d37b1d50-af9c-447b-b1f1-aa01515899c9"/>
    <xsd:import namespace="e65ea7b8-1bb6-4105-84f8-2ca17f7851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b1d50-af9c-447b-b1f1-aa01515899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057e2a1d-871c-4293-86ae-ec0df517b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ea7b8-1bb6-4105-84f8-2ca17f7851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d6e9f0-ca35-4f38-96fe-5786f07db789}" ma:internalName="TaxCatchAll" ma:showField="CatchAllData" ma:web="e65ea7b8-1bb6-4105-84f8-2ca17f7851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b1d50-af9c-447b-b1f1-aa01515899c9">
      <Terms xmlns="http://schemas.microsoft.com/office/infopath/2007/PartnerControls"/>
    </lcf76f155ced4ddcb4097134ff3c332f>
    <TaxCatchAll xmlns="e65ea7b8-1bb6-4105-84f8-2ca17f785111" xsi:nil="true"/>
  </documentManagement>
</p:properties>
</file>

<file path=customXml/itemProps1.xml><?xml version="1.0" encoding="utf-8"?>
<ds:datastoreItem xmlns:ds="http://schemas.openxmlformats.org/officeDocument/2006/customXml" ds:itemID="{A05A3397-F9D5-46F1-B18F-AFDF6274D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B3412-3B1D-4EBC-9741-8FC5D95E5413}"/>
</file>

<file path=customXml/itemProps3.xml><?xml version="1.0" encoding="utf-8"?>
<ds:datastoreItem xmlns:ds="http://schemas.openxmlformats.org/officeDocument/2006/customXml" ds:itemID="{FCF804CF-F510-47FF-8C94-0F3EEC27FCDB}">
  <ds:schemaRefs>
    <ds:schemaRef ds:uri="64358f85-d919-45a3-9605-0fe4da188ecc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e734c2c-8fef-4a9b-b09e-0003d9275ba9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877</Words>
  <Application>Microsoft Office PowerPoint</Application>
  <PresentationFormat>Panorámica</PresentationFormat>
  <Paragraphs>187</Paragraphs>
  <Slides>21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Oswald Medium</vt:lpstr>
      <vt:lpstr>Calibri</vt:lpstr>
      <vt:lpstr>Roboto Black</vt:lpstr>
      <vt:lpstr>Lexend Deca</vt:lpstr>
      <vt:lpstr>Oswald</vt:lpstr>
      <vt:lpstr>Congenial Black</vt:lpstr>
      <vt:lpstr>Aptos</vt:lpstr>
      <vt:lpstr>Amasis MT Pro Black</vt:lpstr>
      <vt:lpstr>Roboto Thin</vt:lpstr>
      <vt:lpstr>Lao UI</vt:lpstr>
      <vt:lpstr>Arial</vt:lpstr>
      <vt:lpstr>Aptos Display</vt:lpstr>
      <vt:lpstr>Office Theme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INDICES DE MEDICIÓN</vt:lpstr>
      <vt:lpstr>INDICES DE MEDICIÓN</vt:lpstr>
      <vt:lpstr>INDICES DE MEDICIÓN</vt:lpstr>
      <vt:lpstr>INDICES DE MEDICIÓN</vt:lpstr>
      <vt:lpstr>Presentación de PowerPoint</vt:lpstr>
      <vt:lpstr>Presentación de PowerPoint</vt:lpstr>
      <vt:lpstr>Presentación de PowerPoint</vt:lpstr>
      <vt:lpstr>¿Qué acciones de impacto institucional realizaría para fortalecer los comportamientos asociados a los valores? </vt:lpstr>
      <vt:lpstr>¿Qué actividad considera podría hacer su dependencia para hacer más visibles los valores de la entidad 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FonsecaDaza</dc:creator>
  <cp:lastModifiedBy>Sandra Milena Martinez Paez</cp:lastModifiedBy>
  <cp:revision>47</cp:revision>
  <dcterms:modified xsi:type="dcterms:W3CDTF">2025-01-09T20:52:36Z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ac521f-e930-485b-97f4-efbe7db8e98f_Enabled">
    <vt:lpwstr>true</vt:lpwstr>
  </property>
  <property fmtid="{D5CDD505-2E9C-101B-9397-08002B2CF9AE}" pid="3" name="MSIP_Label_5fac521f-e930-485b-97f4-efbe7db8e98f_SetDate">
    <vt:lpwstr>2024-01-31T16:02:23Z</vt:lpwstr>
  </property>
  <property fmtid="{D5CDD505-2E9C-101B-9397-08002B2CF9AE}" pid="4" name="MSIP_Label_5fac521f-e930-485b-97f4-efbe7db8e98f_Method">
    <vt:lpwstr>Standard</vt:lpwstr>
  </property>
  <property fmtid="{D5CDD505-2E9C-101B-9397-08002B2CF9AE}" pid="5" name="MSIP_Label_5fac521f-e930-485b-97f4-efbe7db8e98f_Name">
    <vt:lpwstr>defa4170-0d19-0005-0004-bc88714345d2</vt:lpwstr>
  </property>
  <property fmtid="{D5CDD505-2E9C-101B-9397-08002B2CF9AE}" pid="6" name="MSIP_Label_5fac521f-e930-485b-97f4-efbe7db8e98f_SiteId">
    <vt:lpwstr>9ecb216e-449b-4584-bc82-26bce78574fb</vt:lpwstr>
  </property>
  <property fmtid="{D5CDD505-2E9C-101B-9397-08002B2CF9AE}" pid="7" name="MSIP_Label_5fac521f-e930-485b-97f4-efbe7db8e98f_ActionId">
    <vt:lpwstr>b18649ec-de03-4138-b2b9-58e2df7122b5</vt:lpwstr>
  </property>
  <property fmtid="{D5CDD505-2E9C-101B-9397-08002B2CF9AE}" pid="8" name="MSIP_Label_5fac521f-e930-485b-97f4-efbe7db8e98f_ContentBits">
    <vt:lpwstr>0</vt:lpwstr>
  </property>
  <property fmtid="{D5CDD505-2E9C-101B-9397-08002B2CF9AE}" pid="9" name="ContentTypeId">
    <vt:lpwstr>0x0101004698C21ADF809643BDA9225112B63919</vt:lpwstr>
  </property>
</Properties>
</file>