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  <p:sldMasterId id="2147483668" r:id="rId3"/>
  </p:sldMasterIdLst>
  <p:notesMasterIdLst>
    <p:notesMasterId r:id="rId7"/>
  </p:notesMasterIdLst>
  <p:sldIdLst>
    <p:sldId id="256" r:id="rId4"/>
    <p:sldId id="318" r:id="rId5"/>
    <p:sldId id="317" r:id="rId6"/>
  </p:sldIdLst>
  <p:sldSz cx="12192000" cy="6858000"/>
  <p:notesSz cx="6858000" cy="9144000"/>
  <p:embeddedFontLst>
    <p:embeddedFont>
      <p:font typeface="Lexend Deca" panose="020B0604020202020204" charset="0"/>
      <p:regular r:id="rId8"/>
      <p:bold r:id="rId9"/>
    </p:embeddedFont>
    <p:embeddedFont>
      <p:font typeface="Oswald" panose="00000500000000000000" pitchFamily="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74A"/>
    <a:srgbClr val="50B18A"/>
    <a:srgbClr val="1DA275"/>
    <a:srgbClr val="FFB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4.fntdata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abf9f62662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abf9f62662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D529B0-1D7C-AD49-BF5B-F135DABF1B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31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D529B0-1D7C-AD49-BF5B-F135DABF1B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029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300" b="1">
                <a:solidFill>
                  <a:schemeClr val="bg1"/>
                </a:solidFill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062EC-6E75-03DA-67D6-12CB17956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16674A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D4C5D5-A2DB-3EF0-85EB-6229E5975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1CEA31-E0B6-4F5C-518D-12B2C240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C7446E-72F3-5041-A165-AB39F514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68979-CC10-C21D-D471-E8F580B7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838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4446F-B289-A0E4-21EE-C2DE3A17C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42" y="136525"/>
            <a:ext cx="11183257" cy="1325563"/>
          </a:xfrm>
        </p:spPr>
        <p:txBody>
          <a:bodyPr/>
          <a:lstStyle>
            <a:lvl1pPr>
              <a:defRPr b="1">
                <a:solidFill>
                  <a:srgbClr val="16674A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472BAA-B625-7709-6086-A282BFD12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43" y="1607911"/>
            <a:ext cx="11183256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307A6F-118B-6587-7C50-EBE299ECF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16717B-8368-6F8C-8408-326EF9300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2993E9-129B-E20C-5153-A4FF857B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3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2A53E-327A-354C-D8B7-247415F9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16674A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B752A9-5650-6507-E9A9-5CE1B43AA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8B7F29-B664-DA7F-620A-F9EF4DD9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FE1DD3-A69F-C60F-560F-A9432AC0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E8A4FF-4F1C-6908-8A35-0A9B52BD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774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49DBE-E7AC-C2AE-8F02-AAC25AEB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293914"/>
            <a:ext cx="11023600" cy="1325563"/>
          </a:xfrm>
        </p:spPr>
        <p:txBody>
          <a:bodyPr/>
          <a:lstStyle>
            <a:lvl1pPr>
              <a:defRPr b="1">
                <a:solidFill>
                  <a:srgbClr val="16674A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586BF-F437-5CA6-600C-3764A782D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C4247B-3227-9B64-767F-85F911BFE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F557CC-F1A1-50EB-E93D-72457F06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0200" y="6338661"/>
            <a:ext cx="2743200" cy="365125"/>
          </a:xfrm>
        </p:spPr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BB035B-9107-E7AE-B3EC-8880C70C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61443" y="6383111"/>
            <a:ext cx="4114800" cy="3651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1AE20A-6603-9BEA-565B-F6677A1EF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64286" y="6356350"/>
            <a:ext cx="2743200" cy="365125"/>
          </a:xfrm>
        </p:spPr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523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0B0E7-7372-5BED-DCE5-790DE19EB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6" y="136525"/>
            <a:ext cx="11270343" cy="1325563"/>
          </a:xfrm>
        </p:spPr>
        <p:txBody>
          <a:bodyPr/>
          <a:lstStyle>
            <a:lvl1pPr>
              <a:defRPr b="1">
                <a:solidFill>
                  <a:srgbClr val="16674A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A8C059-C13C-4A7F-C2C2-8C7E75012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457" y="15716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54028F-CD2C-AA51-4EA5-A73A66AEA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456" y="2533649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889D3A-DCC0-84E4-767F-199DDC9FC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319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0C8AB2-4C39-1377-5B32-F9A357B1F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3B76A6-4EB8-916C-3DCF-C3A001EA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C122D5-652A-91BB-853E-D176554C9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60E51C-32DC-A89C-A058-4810E452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084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92778-97B2-C35A-0FAB-45CDB39A5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70" y="188143"/>
            <a:ext cx="10515600" cy="1325563"/>
          </a:xfrm>
        </p:spPr>
        <p:txBody>
          <a:bodyPr/>
          <a:lstStyle>
            <a:lvl1pPr>
              <a:defRPr b="1">
                <a:solidFill>
                  <a:srgbClr val="16674A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5F0C58-0FDF-10A7-7CE9-E5D2BAC6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EC982A-539F-9F06-9007-D45AFDE2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CBC8C2-BE81-9663-AE44-84F52C8F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761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4EF2AF-B479-7E77-AB2A-B485FA70A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435561-6534-4467-C01F-495F121B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0B9448-B933-88B5-92BC-24AF7DB3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382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532AD-B26F-AC6E-D8A5-3B6BA2BEB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1A199D-DF9A-8244-D5B7-A10D1D005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418DD0-9EF5-6CA4-C9E4-E3643F16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F333-9122-407A-95D6-A2B1F54454D7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C824AA-A897-A5C9-1A39-2346EB05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68436B-5DC1-DE9F-FDDD-62DEA5DB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450B-4C4F-48A1-8C0F-C124379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215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O"/>
              <a:t>‹Nº›</a:t>
            </a:fld>
            <a:endParaRPr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0F392F46-97F4-4653-958C-477347EC86C6}"/>
              </a:ext>
            </a:extLst>
          </p:cNvPr>
          <p:cNvGrpSpPr/>
          <p:nvPr userDrawn="1"/>
        </p:nvGrpSpPr>
        <p:grpSpPr>
          <a:xfrm>
            <a:off x="-1160900" y="-2125"/>
            <a:ext cx="13367600" cy="6860125"/>
            <a:chOff x="-1160900" y="-2125"/>
            <a:chExt cx="13367600" cy="6860125"/>
          </a:xfrm>
          <a:solidFill>
            <a:srgbClr val="16674A"/>
          </a:solidFill>
        </p:grpSpPr>
        <p:sp>
          <p:nvSpPr>
            <p:cNvPr id="84" name="Google Shape;84;p13"/>
            <p:cNvSpPr/>
            <p:nvPr/>
          </p:nvSpPr>
          <p:spPr>
            <a:xfrm>
              <a:off x="0" y="-2125"/>
              <a:ext cx="12206700" cy="6857700"/>
            </a:xfrm>
            <a:prstGeom prst="rect">
              <a:avLst/>
            </a:prstGeom>
            <a:solidFill>
              <a:srgbClr val="1DA2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 flipH="1">
              <a:off x="10943664" y="2532197"/>
              <a:ext cx="1245319" cy="4325448"/>
            </a:xfrm>
            <a:prstGeom prst="rtTriangle">
              <a:avLst/>
            </a:prstGeom>
            <a:solidFill>
              <a:srgbClr val="50B1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 rot="10800000">
              <a:off x="10943664" y="-52"/>
              <a:ext cx="1245319" cy="2532249"/>
            </a:xfrm>
            <a:prstGeom prst="rtTriangle">
              <a:avLst/>
            </a:prstGeom>
            <a:solidFill>
              <a:srgbClr val="166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O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 flipH="1">
              <a:off x="-1160900" y="479700"/>
              <a:ext cx="3074100" cy="6378300"/>
            </a:xfrm>
            <a:prstGeom prst="parallelogram">
              <a:avLst>
                <a:gd name="adj" fmla="val 71939"/>
              </a:avLst>
            </a:prstGeom>
            <a:solidFill>
              <a:srgbClr val="166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O" dirty="0">
                  <a:sym typeface="Calibri"/>
                </a:rPr>
                <a:t> </a:t>
              </a:r>
              <a:endParaRPr dirty="0">
                <a:sym typeface="Calibri"/>
              </a:endParaRPr>
            </a:p>
          </p:txBody>
        </p:sp>
      </p:grpSp>
      <p:pic>
        <p:nvPicPr>
          <p:cNvPr id="3" name="Gráfico 2">
            <a:extLst>
              <a:ext uri="{FF2B5EF4-FFF2-40B4-BE49-F238E27FC236}">
                <a16:creationId xmlns:a16="http://schemas.microsoft.com/office/drawing/2014/main" id="{6FFB04E5-8327-02E9-93CD-CF9D4D8D21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51615" y="5694860"/>
            <a:ext cx="3488771" cy="73990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B775D4-39AE-01C7-2E4B-BFBF8AB2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853203-83BF-ADBD-3A17-43528C364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72ED56-6368-C145-18A8-E0690D117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429E8A-32BA-4D61-B0AE-1473DF2CB7D4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C9659A-F621-A0DF-DC0F-6FB2592B2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649B20-5347-986C-6894-A522E4285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254831-8E32-4D5F-957B-84277ED09BD2}" type="slidenum">
              <a:rPr lang="es-CO" smtClean="0"/>
              <a:t>‹Nº›</a:t>
            </a:fld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0B33AD9-9A15-4392-8A7C-9FB77504F955}"/>
              </a:ext>
            </a:extLst>
          </p:cNvPr>
          <p:cNvGrpSpPr/>
          <p:nvPr userDrawn="1"/>
        </p:nvGrpSpPr>
        <p:grpSpPr>
          <a:xfrm>
            <a:off x="0" y="-52"/>
            <a:ext cx="12192000" cy="6858053"/>
            <a:chOff x="0" y="-52"/>
            <a:chExt cx="12192000" cy="6858053"/>
          </a:xfrm>
        </p:grpSpPr>
        <p:pic>
          <p:nvPicPr>
            <p:cNvPr id="105" name="Google Shape;105;p15"/>
            <p:cNvPicPr preferRelativeResize="0"/>
            <p:nvPr/>
          </p:nvPicPr>
          <p:blipFill rotWithShape="1">
            <a:blip r:embed="rId9">
              <a:alphaModFix/>
            </a:blip>
            <a:srcRect b="15604"/>
            <a:stretch/>
          </p:blipFill>
          <p:spPr>
            <a:xfrm>
              <a:off x="0" y="1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6" name="Google Shape;106;p15"/>
            <p:cNvGrpSpPr/>
            <p:nvPr/>
          </p:nvGrpSpPr>
          <p:grpSpPr>
            <a:xfrm>
              <a:off x="10943664" y="-52"/>
              <a:ext cx="1245319" cy="6857697"/>
              <a:chOff x="10950525" y="35050"/>
              <a:chExt cx="1239000" cy="6822900"/>
            </a:xfrm>
          </p:grpSpPr>
          <p:sp>
            <p:nvSpPr>
              <p:cNvPr id="107" name="Google Shape;107;p15"/>
              <p:cNvSpPr/>
              <p:nvPr/>
            </p:nvSpPr>
            <p:spPr>
              <a:xfrm flipH="1">
                <a:off x="10950525" y="2554450"/>
                <a:ext cx="1239000" cy="4303500"/>
              </a:xfrm>
              <a:prstGeom prst="rtTriangle">
                <a:avLst/>
              </a:prstGeom>
              <a:solidFill>
                <a:srgbClr val="50B1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15"/>
              <p:cNvSpPr/>
              <p:nvPr/>
            </p:nvSpPr>
            <p:spPr>
              <a:xfrm rot="10800000">
                <a:off x="10950525" y="35050"/>
                <a:ext cx="1239000" cy="2519400"/>
              </a:xfrm>
              <a:prstGeom prst="rtTriangle">
                <a:avLst/>
              </a:prstGeom>
              <a:solidFill>
                <a:srgbClr val="1667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O" dirty="0"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endParaRPr dirty="0"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9" name="Google Shape;109;p15"/>
              <p:cNvPicPr preferRelativeResize="0"/>
              <p:nvPr/>
            </p:nvPicPr>
            <p:blipFill>
              <a:blip r:embed="rId10">
                <a:alphaModFix/>
              </a:blip>
              <a:stretch>
                <a:fillRect/>
              </a:stretch>
            </p:blipFill>
            <p:spPr>
              <a:xfrm>
                <a:off x="11161009" y="6465999"/>
                <a:ext cx="949873" cy="3107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79598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C5976D0-6783-7ADB-03C2-A7206D94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045AE8-3208-238D-D56C-096B5D975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DA159E-CF23-FC4A-90F2-5E80C24DB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EAF333-9122-407A-95D6-A2B1F54454D7}" type="datetimeFigureOut">
              <a:rPr lang="es-CO" smtClean="0"/>
              <a:t>2/01/2025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46630E-BFAC-F5D3-8C46-E34B5E0B9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A7DFA-DE20-C0BA-DA8E-00C8D04B2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E0450B-4C4F-48A1-8C0F-C12437913B2A}" type="slidenum">
              <a:rPr lang="es-CO" smtClean="0"/>
              <a:t>‹Nº›</a:t>
            </a:fld>
            <a:endParaRPr lang="es-CO"/>
          </a:p>
        </p:txBody>
      </p:sp>
      <p:pic>
        <p:nvPicPr>
          <p:cNvPr id="119" name="Google Shape;119;p16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77574" y="6484075"/>
            <a:ext cx="902077" cy="295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CAA9B39D-FDC9-4B5F-BD14-71C3C2D1C695}"/>
              </a:ext>
            </a:extLst>
          </p:cNvPr>
          <p:cNvGrpSpPr/>
          <p:nvPr userDrawn="1"/>
        </p:nvGrpSpPr>
        <p:grpSpPr>
          <a:xfrm>
            <a:off x="0" y="-2125"/>
            <a:ext cx="12206700" cy="6860125"/>
            <a:chOff x="0" y="-2125"/>
            <a:chExt cx="12206700" cy="6860125"/>
          </a:xfrm>
        </p:grpSpPr>
        <p:sp>
          <p:nvSpPr>
            <p:cNvPr id="116" name="Google Shape;116;p16"/>
            <p:cNvSpPr/>
            <p:nvPr/>
          </p:nvSpPr>
          <p:spPr>
            <a:xfrm>
              <a:off x="0" y="-2125"/>
              <a:ext cx="12206700" cy="6857700"/>
            </a:xfrm>
            <a:prstGeom prst="rect">
              <a:avLst/>
            </a:prstGeom>
            <a:solidFill>
              <a:srgbClr val="1DA2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6"/>
            <p:cNvSpPr/>
            <p:nvPr/>
          </p:nvSpPr>
          <p:spPr>
            <a:xfrm rot="10800000">
              <a:off x="10943683" y="-103"/>
              <a:ext cx="1245300" cy="2532300"/>
            </a:xfrm>
            <a:prstGeom prst="rtTriangle">
              <a:avLst/>
            </a:prstGeom>
            <a:solidFill>
              <a:srgbClr val="166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O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 flipH="1">
              <a:off x="0" y="0"/>
              <a:ext cx="6397500" cy="6858000"/>
            </a:xfrm>
            <a:prstGeom prst="parallelogram">
              <a:avLst>
                <a:gd name="adj" fmla="val 45538"/>
              </a:avLst>
            </a:prstGeom>
            <a:solidFill>
              <a:srgbClr val="166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O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143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5A3EE78-8153-7053-3C00-8F98F7EC2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/>
          <a:lstStyle/>
          <a:p>
            <a:r>
              <a:rPr lang="es-CO" sz="6600" dirty="0">
                <a:solidFill>
                  <a:srgbClr val="FFFFFF"/>
                </a:solidFill>
              </a:rPr>
              <a:t>PROGRAMA DE APROVECHAMIENTO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2957717" y="2891235"/>
            <a:ext cx="692521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Alta tasa de disposición final de materiales con potencial de aprovechamiento en el Parque de Innovación Doña Juana.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002C70-2C59-424A-B014-F38E35D839AF}"/>
              </a:ext>
            </a:extLst>
          </p:cNvPr>
          <p:cNvSpPr txBox="1"/>
          <p:nvPr/>
        </p:nvSpPr>
        <p:spPr>
          <a:xfrm>
            <a:off x="5876024" y="3598204"/>
            <a:ext cx="1327124" cy="73866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4. Deficiencia en la articulación entre las entidades nacionales, regionales, distritales, locales, para establecer acciones normativas, operativas y financieras para el aprovechamiento de residuos sólidos.</a:t>
            </a:r>
            <a:endParaRPr kumimoji="0" lang="es-ES" sz="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0F6EB08-0723-424D-9E22-C424476328CE}"/>
              </a:ext>
            </a:extLst>
          </p:cNvPr>
          <p:cNvSpPr txBox="1"/>
          <p:nvPr/>
        </p:nvSpPr>
        <p:spPr>
          <a:xfrm>
            <a:off x="7528907" y="4304985"/>
            <a:ext cx="783085" cy="129266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5.1 Inestabilidad e incertidumbre derivados de los cambios de Administración en los  avances hacia el fortalecimiento de las organizaciones de recicladores y para el funcionamiento del modelo de economía circular. </a:t>
            </a:r>
            <a:endParaRPr kumimoji="0" lang="es-ES_tradnl" sz="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-98379" y="3820507"/>
            <a:ext cx="664069" cy="2242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5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CAUSAS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5CDB99-5575-4D04-B592-3BCBBFB54236}"/>
              </a:ext>
            </a:extLst>
          </p:cNvPr>
          <p:cNvSpPr txBox="1"/>
          <p:nvPr/>
        </p:nvSpPr>
        <p:spPr>
          <a:xfrm>
            <a:off x="2878031" y="2169251"/>
            <a:ext cx="908763" cy="40104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sz="600" b="1" dirty="0">
                <a:solidFill>
                  <a:schemeClr val="tx1"/>
                </a:solidFill>
              </a:rPr>
              <a:t>2. Altos volúmenes de materiales aprovechables dispuestos en el PIDJ.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3A9AB99A-2EC7-4680-A953-CEB82AA5883B}"/>
              </a:ext>
            </a:extLst>
          </p:cNvPr>
          <p:cNvSpPr txBox="1"/>
          <p:nvPr/>
        </p:nvSpPr>
        <p:spPr>
          <a:xfrm>
            <a:off x="3008784" y="1402225"/>
            <a:ext cx="657362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sz="600" dirty="0">
                <a:solidFill>
                  <a:schemeClr val="tx1"/>
                </a:solidFill>
              </a:rPr>
              <a:t>2.2 Reducción de la vida útil del Parque de Innovación Doña Juana.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74451CB8-490A-44DB-8CA2-C2778C435F42}"/>
              </a:ext>
            </a:extLst>
          </p:cNvPr>
          <p:cNvSpPr txBox="1"/>
          <p:nvPr/>
        </p:nvSpPr>
        <p:spPr>
          <a:xfrm>
            <a:off x="3731545" y="1352754"/>
            <a:ext cx="700917" cy="52816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sz="600" dirty="0">
                <a:solidFill>
                  <a:schemeClr val="tx1"/>
                </a:solidFill>
              </a:rPr>
              <a:t>2.3 Altos costos para los usuarios por el servicio público de aseo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-242614" y="1990261"/>
            <a:ext cx="988908" cy="2242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5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EFECTOS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F6F09115-E3DC-57EB-29C2-9A394EBAE7BE}"/>
              </a:ext>
            </a:extLst>
          </p:cNvPr>
          <p:cNvSpPr txBox="1"/>
          <p:nvPr/>
        </p:nvSpPr>
        <p:spPr>
          <a:xfrm>
            <a:off x="9105667" y="4304985"/>
            <a:ext cx="644122" cy="129266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600" kern="1200" dirty="0">
                <a:latin typeface="Calibri" panose="020F0502020204030204"/>
                <a:ea typeface="Calibri" panose="020F0502020204030204"/>
                <a:cs typeface="Calibri" panose="020F0502020204030204"/>
              </a:rPr>
              <a:t>5.3 Baja gestión e inversión que fomente la investigación, desarrollo, tecnología e innovación en la prestación de la actividad de </a:t>
            </a:r>
            <a:r>
              <a:rPr kumimoji="0" lang="es-CO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aprovechamiento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5095CF1-F4F7-FCD9-C8C1-8BC6B06CCF74}"/>
              </a:ext>
            </a:extLst>
          </p:cNvPr>
          <p:cNvSpPr txBox="1"/>
          <p:nvPr/>
        </p:nvSpPr>
        <p:spPr>
          <a:xfrm>
            <a:off x="5108199" y="4277534"/>
            <a:ext cx="709834" cy="110799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3.2 Baja efectividad de programas y herramientas que permitan mejorar la capacidad técnica y tecnificar la operación de las  organizaciones.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B4DBDE8C-9307-D286-9A56-B6855EC5FD68}"/>
              </a:ext>
            </a:extLst>
          </p:cNvPr>
          <p:cNvSpPr txBox="1"/>
          <p:nvPr/>
        </p:nvSpPr>
        <p:spPr>
          <a:xfrm>
            <a:off x="5924961" y="4554007"/>
            <a:ext cx="645142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4.1 </a:t>
            </a:r>
          </a:p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Falla en la armonización de los instrumentos de planificación para la GIRS.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675AB9E-00E3-3FE3-11CA-D0FB0EF3303A}"/>
              </a:ext>
            </a:extLst>
          </p:cNvPr>
          <p:cNvSpPr txBox="1"/>
          <p:nvPr/>
        </p:nvSpPr>
        <p:spPr>
          <a:xfrm>
            <a:off x="6643448" y="4561471"/>
            <a:ext cx="693848" cy="7386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4.2 Falla en la aplicación de los procesos,  procedimientos  y normativa entre las entidades.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D8389AA8-9CFC-3A42-F829-443F8EB47725}"/>
              </a:ext>
            </a:extLst>
          </p:cNvPr>
          <p:cNvSpPr/>
          <p:nvPr/>
        </p:nvSpPr>
        <p:spPr>
          <a:xfrm>
            <a:off x="676227" y="3668675"/>
            <a:ext cx="933644" cy="5539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108859">
              <a:buClrTx/>
            </a:pPr>
            <a:r>
              <a:rPr lang="es-ES" sz="600" b="1" kern="1200" dirty="0">
                <a:latin typeface="Calibri" panose="020F0502020204030204"/>
                <a:ea typeface="+mn-ea"/>
                <a:cs typeface="Calibri"/>
              </a:rPr>
              <a:t>1. Bajo conocimiento por parte de la ciudadanía del esquema operativo del reciclaje.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941C16B7-F313-F69E-CA4A-96D465F67E11}"/>
              </a:ext>
            </a:extLst>
          </p:cNvPr>
          <p:cNvSpPr/>
          <p:nvPr/>
        </p:nvSpPr>
        <p:spPr>
          <a:xfrm>
            <a:off x="4640153" y="3589648"/>
            <a:ext cx="809148" cy="5539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108859"/>
            <a:r>
              <a:rPr lang="es-ES" sz="600" b="1" kern="1200" dirty="0">
                <a:latin typeface="Calibri" panose="020F0502020204030204"/>
                <a:ea typeface="Calibri" panose="020F0502020204030204"/>
                <a:cs typeface="Calibri" panose="020F0502020204030204"/>
              </a:rPr>
              <a:t>3. Baja capacidad técnica, operativa y administrativa de las organizaciones de recicladores.</a:t>
            </a:r>
            <a:endParaRPr lang="es-CO" sz="600" b="1" kern="1200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A3A4CDD8-48DF-C6D7-9402-647F76F0CBCC}"/>
              </a:ext>
            </a:extLst>
          </p:cNvPr>
          <p:cNvSpPr txBox="1"/>
          <p:nvPr/>
        </p:nvSpPr>
        <p:spPr>
          <a:xfrm>
            <a:off x="2252552" y="4089144"/>
            <a:ext cx="908903" cy="10156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2.1 Bajo nivel de cultura ciudadana frente a la separación en la fuente, el reúso, el reciclaje, el consumo responsable, valoración y aprovechamiento de residuos sólidos ordinarios.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5FD3E740-5E6C-1F60-1F2C-F8D0DB600EE2}"/>
              </a:ext>
            </a:extLst>
          </p:cNvPr>
          <p:cNvSpPr/>
          <p:nvPr/>
        </p:nvSpPr>
        <p:spPr>
          <a:xfrm>
            <a:off x="2679781" y="3613255"/>
            <a:ext cx="1186351" cy="3693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2. Bajos niveles de separación en la fuente por parte de los generadores.</a:t>
            </a:r>
          </a:p>
        </p:txBody>
      </p:sp>
      <p:sp>
        <p:nvSpPr>
          <p:cNvPr id="453" name="Rectángulo 452">
            <a:extLst>
              <a:ext uri="{FF2B5EF4-FFF2-40B4-BE49-F238E27FC236}">
                <a16:creationId xmlns:a16="http://schemas.microsoft.com/office/drawing/2014/main" id="{6016BB39-8AB7-6786-E93C-B629D4B04500}"/>
              </a:ext>
            </a:extLst>
          </p:cNvPr>
          <p:cNvSpPr/>
          <p:nvPr/>
        </p:nvSpPr>
        <p:spPr>
          <a:xfrm>
            <a:off x="8008592" y="3580548"/>
            <a:ext cx="1353118" cy="5539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600" b="1" kern="1200" dirty="0">
                <a:latin typeface="Calibri" panose="020F0502020204030204"/>
                <a:ea typeface="Calibri" panose="020F0502020204030204"/>
                <a:cs typeface="Calibri" panose="020F0502020204030204"/>
              </a:rPr>
              <a:t>5. Baja capacidad instalada en infraestructura pública y privada para la implementación de proyectos orientados a temas de aprovechamiento. </a:t>
            </a:r>
          </a:p>
        </p:txBody>
      </p:sp>
      <p:sp>
        <p:nvSpPr>
          <p:cNvPr id="454" name="Rectángulo 453">
            <a:extLst>
              <a:ext uri="{FF2B5EF4-FFF2-40B4-BE49-F238E27FC236}">
                <a16:creationId xmlns:a16="http://schemas.microsoft.com/office/drawing/2014/main" id="{BEAE0A4A-118D-439C-F9E5-2C790E1EA0D1}"/>
              </a:ext>
            </a:extLst>
          </p:cNvPr>
          <p:cNvSpPr/>
          <p:nvPr/>
        </p:nvSpPr>
        <p:spPr>
          <a:xfrm>
            <a:off x="8356429" y="4304985"/>
            <a:ext cx="706125" cy="166199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108859">
              <a:buClrTx/>
              <a:defRPr/>
            </a:pPr>
            <a:r>
              <a:rPr lang="es-ES_tradnl" sz="600" kern="1200" dirty="0">
                <a:latin typeface="Calibri" panose="020F0502020204030204"/>
                <a:ea typeface="Calibri" panose="020F0502020204030204"/>
                <a:cs typeface="Calibri" panose="020F0502020204030204"/>
              </a:rPr>
              <a:t>5.2 </a:t>
            </a:r>
            <a:r>
              <a:rPr lang="es-ES" sz="600" kern="1200" dirty="0">
                <a:latin typeface="Calibri" panose="020F0502020204030204"/>
                <a:ea typeface="Calibri" panose="020F0502020204030204"/>
                <a:cs typeface="Calibri" panose="020F0502020204030204"/>
              </a:rPr>
              <a:t>Bajos niveles de eficacia e inversión pública y cofinanciación para fortalecimiento de proyectos del esquema histórico de la población recicladora y  grandes proyectos en la actividad de aprovechamiento.</a:t>
            </a:r>
            <a:endParaRPr lang="es-ES_tradnl" sz="600" kern="1200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55" name="CuadroTexto 454">
            <a:extLst>
              <a:ext uri="{FF2B5EF4-FFF2-40B4-BE49-F238E27FC236}">
                <a16:creationId xmlns:a16="http://schemas.microsoft.com/office/drawing/2014/main" id="{A9B058AE-8A53-DE16-9E41-2618D096CCEA}"/>
              </a:ext>
            </a:extLst>
          </p:cNvPr>
          <p:cNvSpPr txBox="1"/>
          <p:nvPr/>
        </p:nvSpPr>
        <p:spPr>
          <a:xfrm>
            <a:off x="5846486" y="5578272"/>
            <a:ext cx="893176" cy="7386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algn="ctr" defTabSz="108859">
              <a:defRPr sz="429">
                <a:solidFill>
                  <a:prstClr val="black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>
              <a:buClrTx/>
              <a:defRPr/>
            </a:pPr>
            <a:r>
              <a:rPr lang="es-ES" sz="600" kern="1200" dirty="0">
                <a:solidFill>
                  <a:schemeClr val="tx1"/>
                </a:solidFill>
                <a:ea typeface="+mn-ea"/>
              </a:rPr>
              <a:t>4.1.1 Distorsión de la información  frente a la gestión de la actividad de aprovechamiento, a nivel distrital y regional.</a:t>
            </a:r>
          </a:p>
        </p:txBody>
      </p:sp>
      <p:sp>
        <p:nvSpPr>
          <p:cNvPr id="476" name="CuadroTexto 475">
            <a:extLst>
              <a:ext uri="{FF2B5EF4-FFF2-40B4-BE49-F238E27FC236}">
                <a16:creationId xmlns:a16="http://schemas.microsoft.com/office/drawing/2014/main" id="{6DBDAD64-E2E1-FBE4-9122-FC379E8A62E4}"/>
              </a:ext>
            </a:extLst>
          </p:cNvPr>
          <p:cNvSpPr txBox="1"/>
          <p:nvPr/>
        </p:nvSpPr>
        <p:spPr>
          <a:xfrm>
            <a:off x="4227364" y="4261211"/>
            <a:ext cx="747482" cy="110799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3.1 Bajo conocimiento de las necesidades tecnológicas, técnicas y operativas de las organizaciones de recicladores para la prestación de la actividad de aprovechamiento.</a:t>
            </a:r>
          </a:p>
        </p:txBody>
      </p:sp>
      <p:cxnSp>
        <p:nvCxnSpPr>
          <p:cNvPr id="483" name="Conector: angular 482">
            <a:extLst>
              <a:ext uri="{FF2B5EF4-FFF2-40B4-BE49-F238E27FC236}">
                <a16:creationId xmlns:a16="http://schemas.microsoft.com/office/drawing/2014/main" id="{ED53C87C-13ED-00A5-36C4-BAD11B8EBFF7}"/>
              </a:ext>
            </a:extLst>
          </p:cNvPr>
          <p:cNvCxnSpPr>
            <a:cxnSpLocks/>
            <a:stCxn id="34" idx="0"/>
            <a:endCxn id="4" idx="2"/>
          </p:cNvCxnSpPr>
          <p:nvPr/>
        </p:nvCxnSpPr>
        <p:spPr>
          <a:xfrm rot="5400000" flipH="1" flipV="1">
            <a:off x="3508382" y="756734"/>
            <a:ext cx="546608" cy="5277275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Conector: angular 484">
            <a:extLst>
              <a:ext uri="{FF2B5EF4-FFF2-40B4-BE49-F238E27FC236}">
                <a16:creationId xmlns:a16="http://schemas.microsoft.com/office/drawing/2014/main" id="{17EC09E8-C5C0-6F86-294F-713A01430786}"/>
              </a:ext>
            </a:extLst>
          </p:cNvPr>
          <p:cNvCxnSpPr>
            <a:cxnSpLocks/>
            <a:stCxn id="61" idx="0"/>
            <a:endCxn id="4" idx="2"/>
          </p:cNvCxnSpPr>
          <p:nvPr/>
        </p:nvCxnSpPr>
        <p:spPr>
          <a:xfrm rot="5400000" flipH="1" flipV="1">
            <a:off x="4601046" y="1793978"/>
            <a:ext cx="491188" cy="3147367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1" name="Conector: angular 510">
            <a:extLst>
              <a:ext uri="{FF2B5EF4-FFF2-40B4-BE49-F238E27FC236}">
                <a16:creationId xmlns:a16="http://schemas.microsoft.com/office/drawing/2014/main" id="{564B67F8-AB81-9FE6-A2A1-7FB73E3CA23C}"/>
              </a:ext>
            </a:extLst>
          </p:cNvPr>
          <p:cNvCxnSpPr>
            <a:cxnSpLocks/>
            <a:stCxn id="476" idx="0"/>
            <a:endCxn id="45" idx="2"/>
          </p:cNvCxnSpPr>
          <p:nvPr/>
        </p:nvCxnSpPr>
        <p:spPr>
          <a:xfrm rot="5400000" flipH="1" flipV="1">
            <a:off x="4764134" y="3980618"/>
            <a:ext cx="117565" cy="443622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ector: angular 64">
            <a:extLst>
              <a:ext uri="{FF2B5EF4-FFF2-40B4-BE49-F238E27FC236}">
                <a16:creationId xmlns:a16="http://schemas.microsoft.com/office/drawing/2014/main" id="{710BD263-7BF6-27DE-574F-6746880EF4E8}"/>
              </a:ext>
            </a:extLst>
          </p:cNvPr>
          <p:cNvCxnSpPr>
            <a:cxnSpLocks/>
            <a:stCxn id="31" idx="0"/>
            <a:endCxn id="45" idx="2"/>
          </p:cNvCxnSpPr>
          <p:nvPr/>
        </p:nvCxnSpPr>
        <p:spPr>
          <a:xfrm rot="16200000" flipV="1">
            <a:off x="5186978" y="4001395"/>
            <a:ext cx="133888" cy="418389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: angular 68">
            <a:extLst>
              <a:ext uri="{FF2B5EF4-FFF2-40B4-BE49-F238E27FC236}">
                <a16:creationId xmlns:a16="http://schemas.microsoft.com/office/drawing/2014/main" id="{506F8D87-FB88-2179-7DBA-3511CAF4E2F8}"/>
              </a:ext>
            </a:extLst>
          </p:cNvPr>
          <p:cNvCxnSpPr>
            <a:cxnSpLocks/>
            <a:stCxn id="54" idx="0"/>
            <a:endCxn id="6" idx="2"/>
          </p:cNvCxnSpPr>
          <p:nvPr/>
        </p:nvCxnSpPr>
        <p:spPr>
          <a:xfrm rot="5400000" flipH="1" flipV="1">
            <a:off x="6284990" y="4299411"/>
            <a:ext cx="217139" cy="292054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: angular 89">
            <a:extLst>
              <a:ext uri="{FF2B5EF4-FFF2-40B4-BE49-F238E27FC236}">
                <a16:creationId xmlns:a16="http://schemas.microsoft.com/office/drawing/2014/main" id="{EDE74286-E481-DA9D-F382-42B4A2E4727F}"/>
              </a:ext>
            </a:extLst>
          </p:cNvPr>
          <p:cNvCxnSpPr>
            <a:cxnSpLocks/>
            <a:stCxn id="7" idx="0"/>
            <a:endCxn id="453" idx="2"/>
          </p:cNvCxnSpPr>
          <p:nvPr/>
        </p:nvCxnSpPr>
        <p:spPr>
          <a:xfrm rot="5400000" flipH="1" flipV="1">
            <a:off x="8217581" y="3837416"/>
            <a:ext cx="170439" cy="764701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: angular 38">
            <a:extLst>
              <a:ext uri="{FF2B5EF4-FFF2-40B4-BE49-F238E27FC236}">
                <a16:creationId xmlns:a16="http://schemas.microsoft.com/office/drawing/2014/main" id="{EBE246DF-1686-D53D-59C0-BA5BC79D98BF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rot="16200000" flipV="1">
            <a:off x="6241887" y="3300505"/>
            <a:ext cx="476137" cy="119262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3EB5580F-2506-4ADB-066B-8834BF459FC7}"/>
              </a:ext>
            </a:extLst>
          </p:cNvPr>
          <p:cNvCxnSpPr>
            <a:cxnSpLocks/>
            <a:stCxn id="453" idx="0"/>
            <a:endCxn id="4" idx="2"/>
          </p:cNvCxnSpPr>
          <p:nvPr/>
        </p:nvCxnSpPr>
        <p:spPr>
          <a:xfrm rot="16200000" flipV="1">
            <a:off x="7323498" y="2218894"/>
            <a:ext cx="458481" cy="2264827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ector: angular 484">
            <a:extLst>
              <a:ext uri="{FF2B5EF4-FFF2-40B4-BE49-F238E27FC236}">
                <a16:creationId xmlns:a16="http://schemas.microsoft.com/office/drawing/2014/main" id="{28E19CC0-FDEA-DC41-E95A-F38C151C7749}"/>
              </a:ext>
            </a:extLst>
          </p:cNvPr>
          <p:cNvCxnSpPr>
            <a:cxnSpLocks/>
            <a:stCxn id="45" idx="0"/>
            <a:endCxn id="4" idx="2"/>
          </p:cNvCxnSpPr>
          <p:nvPr/>
        </p:nvCxnSpPr>
        <p:spPr>
          <a:xfrm rot="5400000" flipH="1" flipV="1">
            <a:off x="5498735" y="2668060"/>
            <a:ext cx="467581" cy="1375597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451D530-65CE-B78F-00B9-EBEACD86B1C7}"/>
              </a:ext>
            </a:extLst>
          </p:cNvPr>
          <p:cNvSpPr txBox="1"/>
          <p:nvPr/>
        </p:nvSpPr>
        <p:spPr>
          <a:xfrm>
            <a:off x="3311575" y="4083887"/>
            <a:ext cx="832046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600" kern="1200" dirty="0">
                <a:latin typeface="Calibri" panose="020F0502020204030204"/>
                <a:ea typeface="+mn-ea"/>
                <a:cs typeface="Calibri"/>
              </a:rPr>
              <a:t>2.2. </a:t>
            </a:r>
            <a:endParaRPr lang="es-ES" sz="600" kern="1200" dirty="0"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kern="1200">
                <a:latin typeface="Calibri" panose="020F0502020204030204"/>
                <a:ea typeface="+mn-ea"/>
                <a:cs typeface="Calibri"/>
              </a:rPr>
              <a:t>Baja </a:t>
            </a: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capacidad operativa para </a:t>
            </a:r>
            <a:r>
              <a:rPr lang="es-ES" sz="600" kern="1200">
                <a:latin typeface="Calibri" panose="020F0502020204030204"/>
                <a:ea typeface="+mn-ea"/>
                <a:cs typeface="Calibri"/>
              </a:rPr>
              <a:t>la aplicación</a:t>
            </a: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 de sanciones</a:t>
            </a:r>
            <a:r>
              <a:rPr lang="es-ES" sz="600" kern="1200">
                <a:latin typeface="Calibri" panose="020F0502020204030204"/>
                <a:ea typeface="+mn-ea"/>
                <a:cs typeface="Calibri"/>
              </a:rPr>
              <a:t>.</a:t>
            </a:r>
            <a:endParaRPr lang="es-ES" sz="600" kern="1200" dirty="0"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600" kern="1200" dirty="0">
                <a:latin typeface="Calibri" panose="020F0502020204030204"/>
                <a:ea typeface="+mn-ea"/>
                <a:cs typeface="Calibri"/>
              </a:rPr>
              <a:t>frente a la inadecuada gestión de los residuos. </a:t>
            </a:r>
            <a:endParaRPr lang="es-ES" sz="600" kern="1200" dirty="0">
              <a:latin typeface="Calibri" panose="020F0502020204030204"/>
              <a:ea typeface="+mn-ea"/>
              <a:cs typeface="Calibri"/>
            </a:endParaRPr>
          </a:p>
        </p:txBody>
      </p:sp>
      <p:cxnSp>
        <p:nvCxnSpPr>
          <p:cNvPr id="48" name="Conector: angular 47">
            <a:extLst>
              <a:ext uri="{FF2B5EF4-FFF2-40B4-BE49-F238E27FC236}">
                <a16:creationId xmlns:a16="http://schemas.microsoft.com/office/drawing/2014/main" id="{3EDB1CD7-A0A8-AC28-AF59-42CED79DAA2C}"/>
              </a:ext>
            </a:extLst>
          </p:cNvPr>
          <p:cNvCxnSpPr>
            <a:cxnSpLocks/>
            <a:stCxn id="59" idx="0"/>
            <a:endCxn id="6" idx="2"/>
          </p:cNvCxnSpPr>
          <p:nvPr/>
        </p:nvCxnSpPr>
        <p:spPr>
          <a:xfrm rot="16200000" flipV="1">
            <a:off x="6652678" y="4223777"/>
            <a:ext cx="224603" cy="450786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3" name="Conector: angular 502">
            <a:extLst>
              <a:ext uri="{FF2B5EF4-FFF2-40B4-BE49-F238E27FC236}">
                <a16:creationId xmlns:a16="http://schemas.microsoft.com/office/drawing/2014/main" id="{AD4F3925-1E2B-127C-93B0-D3CEAD377DE3}"/>
              </a:ext>
            </a:extLst>
          </p:cNvPr>
          <p:cNvCxnSpPr>
            <a:cxnSpLocks/>
            <a:stCxn id="63" idx="0"/>
            <a:endCxn id="453" idx="2"/>
          </p:cNvCxnSpPr>
          <p:nvPr/>
        </p:nvCxnSpPr>
        <p:spPr>
          <a:xfrm rot="16200000" flipV="1">
            <a:off x="8971221" y="3848477"/>
            <a:ext cx="170439" cy="742577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56B50AB2-751C-6778-E95A-B2C7D5325E23}"/>
              </a:ext>
            </a:extLst>
          </p:cNvPr>
          <p:cNvSpPr txBox="1"/>
          <p:nvPr/>
        </p:nvSpPr>
        <p:spPr>
          <a:xfrm>
            <a:off x="1155719" y="4407101"/>
            <a:ext cx="777802" cy="10156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1.2 Incumplimiento en la articulación de los operadores de ordinarios con los operadores de aprovechamiento para dar a conocer las frecuencias de recolección.</a:t>
            </a:r>
          </a:p>
        </p:txBody>
      </p:sp>
      <p:sp>
        <p:nvSpPr>
          <p:cNvPr id="448" name="CuadroTexto 447">
            <a:extLst>
              <a:ext uri="{FF2B5EF4-FFF2-40B4-BE49-F238E27FC236}">
                <a16:creationId xmlns:a16="http://schemas.microsoft.com/office/drawing/2014/main" id="{922D371D-D397-71A0-7189-E695BCFFDDC3}"/>
              </a:ext>
            </a:extLst>
          </p:cNvPr>
          <p:cNvSpPr txBox="1"/>
          <p:nvPr/>
        </p:nvSpPr>
        <p:spPr>
          <a:xfrm>
            <a:off x="355404" y="4404031"/>
            <a:ext cx="694284" cy="10156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 defTabSz="108859" eaLnBrk="1" fontAlgn="auto" latinLnBrk="0" hangingPunct="1">
              <a:buClrTx/>
              <a:buSzTx/>
              <a:buFontTx/>
              <a:buNone/>
              <a:tabLst/>
              <a:defRPr kumimoji="0" sz="500" kern="12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defRPr>
            </a:lvl1pPr>
          </a:lstStyle>
          <a:p>
            <a:r>
              <a:rPr lang="es-ES" sz="600" dirty="0">
                <a:solidFill>
                  <a:schemeClr val="tx1"/>
                </a:solidFill>
              </a:rPr>
              <a:t>1.1 Desconocimiento de las rutas selectivas e históricas existentes en el marco de la actividad de aprovechamiento.</a:t>
            </a:r>
          </a:p>
        </p:txBody>
      </p:sp>
      <p:sp>
        <p:nvSpPr>
          <p:cNvPr id="449" name="CuadroTexto 448">
            <a:extLst>
              <a:ext uri="{FF2B5EF4-FFF2-40B4-BE49-F238E27FC236}">
                <a16:creationId xmlns:a16="http://schemas.microsoft.com/office/drawing/2014/main" id="{B4DCBF48-6062-2B63-639E-30F2BA5BC2B0}"/>
              </a:ext>
            </a:extLst>
          </p:cNvPr>
          <p:cNvSpPr txBox="1"/>
          <p:nvPr/>
        </p:nvSpPr>
        <p:spPr>
          <a:xfrm>
            <a:off x="2719507" y="5234745"/>
            <a:ext cx="760018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2.1.2 Desconocimiento por parte de los usuarios de la responsabilidad sobre el adecuado manejo de los residuos.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57" name="CuadroTexto 456">
            <a:extLst>
              <a:ext uri="{FF2B5EF4-FFF2-40B4-BE49-F238E27FC236}">
                <a16:creationId xmlns:a16="http://schemas.microsoft.com/office/drawing/2014/main" id="{7A261226-4747-8F4E-8116-C07426AA9883}"/>
              </a:ext>
            </a:extLst>
          </p:cNvPr>
          <p:cNvSpPr txBox="1"/>
          <p:nvPr/>
        </p:nvSpPr>
        <p:spPr>
          <a:xfrm>
            <a:off x="1754650" y="6199586"/>
            <a:ext cx="1311290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600" kern="1200" dirty="0">
                <a:latin typeface="Calibri" panose="020F0502020204030204"/>
                <a:ea typeface="Calibri" panose="020F0502020204030204"/>
                <a:cs typeface="Calibri" panose="020F0502020204030204"/>
              </a:rPr>
              <a:t>2.1.1.1 Desarticulación y baja efectividad de las campañas y acciones de cultura ciudadana para la separación en la fuente, desarrollada por parte de entre actores públicos y privados..</a:t>
            </a:r>
            <a:endParaRPr lang="es-ES" sz="600" kern="1200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EFC22636-CB6A-C3D7-DE00-71877E09F86F}"/>
              </a:ext>
            </a:extLst>
          </p:cNvPr>
          <p:cNvSpPr txBox="1"/>
          <p:nvPr/>
        </p:nvSpPr>
        <p:spPr>
          <a:xfrm>
            <a:off x="1971126" y="5148738"/>
            <a:ext cx="689583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2.1.1 Inadecuadas condiciones en  presentación de los residuos en el marco del servicio público de aseo.</a:t>
            </a:r>
          </a:p>
        </p:txBody>
      </p:sp>
      <p:cxnSp>
        <p:nvCxnSpPr>
          <p:cNvPr id="73" name="Conector: angular 72">
            <a:extLst>
              <a:ext uri="{FF2B5EF4-FFF2-40B4-BE49-F238E27FC236}">
                <a16:creationId xmlns:a16="http://schemas.microsoft.com/office/drawing/2014/main" id="{587EF0C1-6B86-2EE2-A4EE-2322DB6E3606}"/>
              </a:ext>
            </a:extLst>
          </p:cNvPr>
          <p:cNvCxnSpPr>
            <a:cxnSpLocks/>
            <a:stCxn id="448" idx="0"/>
            <a:endCxn id="34" idx="2"/>
          </p:cNvCxnSpPr>
          <p:nvPr/>
        </p:nvCxnSpPr>
        <p:spPr>
          <a:xfrm rot="5400000" flipH="1" flipV="1">
            <a:off x="832118" y="4093101"/>
            <a:ext cx="181358" cy="440503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BE948A04-F424-CE47-898A-C366BEE4B978}"/>
              </a:ext>
            </a:extLst>
          </p:cNvPr>
          <p:cNvCxnSpPr>
            <a:cxnSpLocks/>
            <a:stCxn id="52" idx="0"/>
            <a:endCxn id="34" idx="2"/>
          </p:cNvCxnSpPr>
          <p:nvPr/>
        </p:nvCxnSpPr>
        <p:spPr>
          <a:xfrm rot="16200000" flipV="1">
            <a:off x="1251621" y="4114101"/>
            <a:ext cx="184428" cy="401571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54FE148E-8AEA-0C09-F996-A22ACFCE7D26}"/>
              </a:ext>
            </a:extLst>
          </p:cNvPr>
          <p:cNvCxnSpPr>
            <a:cxnSpLocks/>
          </p:cNvCxnSpPr>
          <p:nvPr/>
        </p:nvCxnSpPr>
        <p:spPr>
          <a:xfrm flipH="1" flipV="1">
            <a:off x="2337783" y="6028234"/>
            <a:ext cx="8873" cy="18683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D64FD472-E9AC-C2CC-1756-01BE4DD1CFD6}"/>
              </a:ext>
            </a:extLst>
          </p:cNvPr>
          <p:cNvCxnSpPr>
            <a:cxnSpLocks/>
            <a:stCxn id="51" idx="0"/>
            <a:endCxn id="61" idx="2"/>
          </p:cNvCxnSpPr>
          <p:nvPr/>
        </p:nvCxnSpPr>
        <p:spPr>
          <a:xfrm rot="5400000" flipH="1" flipV="1">
            <a:off x="2936702" y="3752890"/>
            <a:ext cx="106557" cy="565953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ector: angular 88">
            <a:extLst>
              <a:ext uri="{FF2B5EF4-FFF2-40B4-BE49-F238E27FC236}">
                <a16:creationId xmlns:a16="http://schemas.microsoft.com/office/drawing/2014/main" id="{8E47191D-FD35-B3CC-37F8-202A37F63D35}"/>
              </a:ext>
            </a:extLst>
          </p:cNvPr>
          <p:cNvCxnSpPr>
            <a:cxnSpLocks/>
            <a:stCxn id="37" idx="0"/>
            <a:endCxn id="61" idx="2"/>
          </p:cNvCxnSpPr>
          <p:nvPr/>
        </p:nvCxnSpPr>
        <p:spPr>
          <a:xfrm rot="16200000" flipV="1">
            <a:off x="3449628" y="3805916"/>
            <a:ext cx="101300" cy="454641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ector recto de flecha 96">
            <a:extLst>
              <a:ext uri="{FF2B5EF4-FFF2-40B4-BE49-F238E27FC236}">
                <a16:creationId xmlns:a16="http://schemas.microsoft.com/office/drawing/2014/main" id="{31879E4E-E03B-BF6C-BFF8-A75CE9F5DB13}"/>
              </a:ext>
            </a:extLst>
          </p:cNvPr>
          <p:cNvCxnSpPr/>
          <p:nvPr/>
        </p:nvCxnSpPr>
        <p:spPr>
          <a:xfrm flipH="1" flipV="1">
            <a:off x="6284125" y="5369207"/>
            <a:ext cx="8873" cy="18683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5C6258A2-AD91-64E2-1538-AB31A482BCED}"/>
              </a:ext>
            </a:extLst>
          </p:cNvPr>
          <p:cNvSpPr txBox="1"/>
          <p:nvPr/>
        </p:nvSpPr>
        <p:spPr>
          <a:xfrm>
            <a:off x="926561" y="2142463"/>
            <a:ext cx="908763" cy="64633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108859">
              <a:buClrTx/>
              <a:defRPr sz="500" kern="1200">
                <a:solidFill>
                  <a:srgbClr val="4472C4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ES" sz="600" b="1" dirty="0">
                <a:solidFill>
                  <a:schemeClr val="tx1"/>
                </a:solidFill>
              </a:rPr>
              <a:t>1. Conductas inadecuadas por parte de los ciudadanos y otros actores frente al esquema operativo de reciclaje.</a:t>
            </a:r>
            <a:endParaRPr lang="es-CO" sz="600" b="1" dirty="0">
              <a:solidFill>
                <a:schemeClr val="tx1"/>
              </a:solidFill>
            </a:endParaRP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9B2ABB43-69D5-AE77-FCF1-D36D7A27DEBE}"/>
              </a:ext>
            </a:extLst>
          </p:cNvPr>
          <p:cNvSpPr txBox="1"/>
          <p:nvPr/>
        </p:nvSpPr>
        <p:spPr>
          <a:xfrm>
            <a:off x="815332" y="252994"/>
            <a:ext cx="1278284" cy="22799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" sz="600" dirty="0">
                <a:solidFill>
                  <a:schemeClr val="tx1"/>
                </a:solidFill>
              </a:rPr>
              <a:t>Mayor riesgo de exclusión de los recicladores de su labor.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CCEAFC07-4FE7-DA4B-539A-843281AD5F45}"/>
              </a:ext>
            </a:extLst>
          </p:cNvPr>
          <p:cNvSpPr txBox="1"/>
          <p:nvPr/>
        </p:nvSpPr>
        <p:spPr>
          <a:xfrm>
            <a:off x="2677987" y="923460"/>
            <a:ext cx="1318955" cy="2462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s-ES" sz="600" dirty="0">
                <a:solidFill>
                  <a:schemeClr val="tx1"/>
                </a:solidFill>
              </a:rPr>
              <a:t>Incremento de la contaminación ambiental y agotamiento de los recursos naturales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BF27DCF9-5927-BEBC-68EC-A33C2E4B8D51}"/>
              </a:ext>
            </a:extLst>
          </p:cNvPr>
          <p:cNvSpPr txBox="1"/>
          <p:nvPr/>
        </p:nvSpPr>
        <p:spPr>
          <a:xfrm>
            <a:off x="4702474" y="1387823"/>
            <a:ext cx="816281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s-ES" sz="600" dirty="0">
                <a:solidFill>
                  <a:schemeClr val="tx1"/>
                </a:solidFill>
              </a:rPr>
              <a:t>3.1 Baja suficiencia financiera de las organizaciones de recicladores.</a:t>
            </a:r>
          </a:p>
        </p:txBody>
      </p:sp>
      <p:cxnSp>
        <p:nvCxnSpPr>
          <p:cNvPr id="150" name="Conector: angular 149">
            <a:extLst>
              <a:ext uri="{FF2B5EF4-FFF2-40B4-BE49-F238E27FC236}">
                <a16:creationId xmlns:a16="http://schemas.microsoft.com/office/drawing/2014/main" id="{1320CACC-7AFB-C847-CF5D-5C26208E045F}"/>
              </a:ext>
            </a:extLst>
          </p:cNvPr>
          <p:cNvCxnSpPr>
            <a:cxnSpLocks/>
            <a:stCxn id="4" idx="0"/>
            <a:endCxn id="103" idx="2"/>
          </p:cNvCxnSpPr>
          <p:nvPr/>
        </p:nvCxnSpPr>
        <p:spPr>
          <a:xfrm rot="16200000" flipV="1">
            <a:off x="4715898" y="1186808"/>
            <a:ext cx="320943" cy="3087911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21394873-8959-6C38-F88A-F00D0D5324CA}"/>
              </a:ext>
            </a:extLst>
          </p:cNvPr>
          <p:cNvSpPr txBox="1"/>
          <p:nvPr/>
        </p:nvSpPr>
        <p:spPr>
          <a:xfrm>
            <a:off x="2264245" y="1329738"/>
            <a:ext cx="676925" cy="55636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sz="600" dirty="0">
                <a:solidFill>
                  <a:schemeClr val="tx1"/>
                </a:solidFill>
              </a:rPr>
              <a:t>2.1 Incremento del desperdicio de los materiales aprovechables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3C8431A-B5B9-27E1-A7AD-55ED0BF2FF3B}"/>
              </a:ext>
            </a:extLst>
          </p:cNvPr>
          <p:cNvSpPr txBox="1"/>
          <p:nvPr/>
        </p:nvSpPr>
        <p:spPr>
          <a:xfrm>
            <a:off x="696200" y="1372641"/>
            <a:ext cx="600353" cy="55399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defTabSz="108859">
              <a:buClrTx/>
              <a:defRPr sz="500" kern="1200">
                <a:solidFill>
                  <a:srgbClr val="4472C4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1.1 Alta contaminación de materiales reciclables</a:t>
            </a:r>
            <a:endParaRPr lang="es-ES_tradnl" sz="600" dirty="0">
              <a:solidFill>
                <a:schemeClr val="tx1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D6643E3-D7B4-F093-2F92-A7E2CE7E6A15}"/>
              </a:ext>
            </a:extLst>
          </p:cNvPr>
          <p:cNvSpPr txBox="1"/>
          <p:nvPr/>
        </p:nvSpPr>
        <p:spPr>
          <a:xfrm>
            <a:off x="4733368" y="1936197"/>
            <a:ext cx="679994" cy="5539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" sz="600" b="1" dirty="0">
                <a:solidFill>
                  <a:schemeClr val="tx1"/>
                </a:solidFill>
              </a:rPr>
              <a:t>3. Limitadas oportunidades para el fortalecimiento y crecimiento de las ORO</a:t>
            </a:r>
            <a:endParaRPr lang="es-ES_tradnl" sz="600" b="1" dirty="0">
              <a:solidFill>
                <a:schemeClr val="tx1"/>
              </a:solidFill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3010AB2C-DF13-9EC4-4DC4-88D9BD76F552}"/>
              </a:ext>
            </a:extLst>
          </p:cNvPr>
          <p:cNvSpPr txBox="1"/>
          <p:nvPr/>
        </p:nvSpPr>
        <p:spPr>
          <a:xfrm>
            <a:off x="1509041" y="1352754"/>
            <a:ext cx="723504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defTabSz="108859">
              <a:buClrTx/>
              <a:defRPr sz="500" kern="1200">
                <a:solidFill>
                  <a:srgbClr val="4472C4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1.2 Persistencia de la recuperación del material aprovechable de las bolsas.</a:t>
            </a:r>
            <a:endParaRPr lang="es-ES_tradnl" sz="600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DD04BFE-233B-FD6A-2E7B-B823550018A0}"/>
              </a:ext>
            </a:extLst>
          </p:cNvPr>
          <p:cNvSpPr txBox="1"/>
          <p:nvPr/>
        </p:nvSpPr>
        <p:spPr>
          <a:xfrm>
            <a:off x="10263292" y="3445604"/>
            <a:ext cx="1353119" cy="73866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</a:lstStyle>
          <a:p>
            <a:r>
              <a:rPr lang="es-ES" sz="600" b="1" dirty="0">
                <a:solidFill>
                  <a:schemeClr val="tx1"/>
                </a:solidFill>
              </a:rPr>
              <a:t>6. Desarticulación entre la normatividad que la Responsabilidad Extendida del Productor (REP), asociada a envases,  empaques y plásticos de un solo uso, y la actividad de aprovechamiento.</a:t>
            </a:r>
          </a:p>
        </p:txBody>
      </p:sp>
      <p:sp>
        <p:nvSpPr>
          <p:cNvPr id="5" name="CuadroTexto 49">
            <a:extLst>
              <a:ext uri="{FF2B5EF4-FFF2-40B4-BE49-F238E27FC236}">
                <a16:creationId xmlns:a16="http://schemas.microsoft.com/office/drawing/2014/main" id="{B25B0810-9045-F69B-B858-F5571F418315}"/>
              </a:ext>
            </a:extLst>
          </p:cNvPr>
          <p:cNvSpPr txBox="1"/>
          <p:nvPr/>
        </p:nvSpPr>
        <p:spPr>
          <a:xfrm>
            <a:off x="10564813" y="4285610"/>
            <a:ext cx="629025" cy="13849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6.2 Falta de garantías para el acceso cierto y seguro por parte de la población recicladora al material aprovechable en el marco de los esquemas REP. </a:t>
            </a:r>
          </a:p>
        </p:txBody>
      </p:sp>
      <p:sp>
        <p:nvSpPr>
          <p:cNvPr id="10" name="CuadroTexto 50">
            <a:extLst>
              <a:ext uri="{FF2B5EF4-FFF2-40B4-BE49-F238E27FC236}">
                <a16:creationId xmlns:a16="http://schemas.microsoft.com/office/drawing/2014/main" id="{101C1D5F-D4EC-814E-1C4C-074D14B527B8}"/>
              </a:ext>
            </a:extLst>
          </p:cNvPr>
          <p:cNvSpPr txBox="1"/>
          <p:nvPr/>
        </p:nvSpPr>
        <p:spPr>
          <a:xfrm>
            <a:off x="11339631" y="4285610"/>
            <a:ext cx="609839" cy="129266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6.3 Las metas de los programas de REP, no se articulan con la disminución de las cantidades de material aprovechable dispuesto en el PIDJ</a:t>
            </a:r>
          </a:p>
        </p:txBody>
      </p: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6F04577A-18AC-8A37-7E52-B9BB54E2C92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351078" y="3698034"/>
            <a:ext cx="243385" cy="900293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71DCEF7C-D0C6-530E-B3F8-F3C7500B14E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326103" y="3800013"/>
            <a:ext cx="250058" cy="711460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59D5614-3E2B-1A7F-2119-3A6608B9C6F2}"/>
              </a:ext>
            </a:extLst>
          </p:cNvPr>
          <p:cNvSpPr txBox="1"/>
          <p:nvPr/>
        </p:nvSpPr>
        <p:spPr>
          <a:xfrm>
            <a:off x="9794498" y="4284610"/>
            <a:ext cx="711460" cy="55399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</a:lstStyle>
          <a:p>
            <a:r>
              <a:rPr lang="es-ES" sz="600" dirty="0">
                <a:solidFill>
                  <a:schemeClr val="tx1"/>
                </a:solidFill>
              </a:rPr>
              <a:t>6.1 Desconocimiento de la operación de los esquemas REP.</a:t>
            </a:r>
          </a:p>
        </p:txBody>
      </p:sp>
      <p:sp>
        <p:nvSpPr>
          <p:cNvPr id="21" name="CuadroTexto 49">
            <a:extLst>
              <a:ext uri="{FF2B5EF4-FFF2-40B4-BE49-F238E27FC236}">
                <a16:creationId xmlns:a16="http://schemas.microsoft.com/office/drawing/2014/main" id="{8E526259-32C8-A29E-EEB0-71406B07B9FA}"/>
              </a:ext>
            </a:extLst>
          </p:cNvPr>
          <p:cNvSpPr txBox="1"/>
          <p:nvPr/>
        </p:nvSpPr>
        <p:spPr>
          <a:xfrm>
            <a:off x="9827347" y="5056405"/>
            <a:ext cx="754907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6.1.1. </a:t>
            </a:r>
            <a:r>
              <a:rPr lang="es-ES" sz="600" dirty="0">
                <a:solidFill>
                  <a:schemeClr val="tx1"/>
                </a:solidFill>
              </a:rPr>
              <a:t>Baja pertinencia de la información existente frente a  mercado y canales de comercialización de materiales aprovechables.</a:t>
            </a:r>
            <a:endParaRPr lang="es-CO" sz="600" dirty="0">
              <a:solidFill>
                <a:schemeClr val="tx1"/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829ACA6-0BBA-A653-60B0-C176FB651981}"/>
              </a:ext>
            </a:extLst>
          </p:cNvPr>
          <p:cNvSpPr txBox="1"/>
          <p:nvPr/>
        </p:nvSpPr>
        <p:spPr>
          <a:xfrm>
            <a:off x="658301" y="940075"/>
            <a:ext cx="1570679" cy="2270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Persistencia de las condiciones precarias de los recicladores.</a:t>
            </a:r>
            <a:endParaRPr lang="es-ES_tradnl" sz="600" dirty="0">
              <a:solidFill>
                <a:schemeClr val="tx1"/>
              </a:solidFill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275AD919-8408-A444-34B9-D5DD78D41BE4}"/>
              </a:ext>
            </a:extLst>
          </p:cNvPr>
          <p:cNvSpPr txBox="1"/>
          <p:nvPr/>
        </p:nvSpPr>
        <p:spPr>
          <a:xfrm>
            <a:off x="658301" y="555249"/>
            <a:ext cx="1578923" cy="22161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600" dirty="0">
                <a:solidFill>
                  <a:schemeClr val="tx1"/>
                </a:solidFill>
              </a:rPr>
              <a:t>Exigencia de contraprestación a los recicladores para el desarrollo de la labor. </a:t>
            </a:r>
            <a:endParaRPr lang="es-ES_tradnl" sz="600" dirty="0">
              <a:solidFill>
                <a:schemeClr val="tx1"/>
              </a:solidFill>
            </a:endParaRPr>
          </a:p>
        </p:txBody>
      </p:sp>
      <p:sp>
        <p:nvSpPr>
          <p:cNvPr id="450" name="CuadroTexto 449">
            <a:extLst>
              <a:ext uri="{FF2B5EF4-FFF2-40B4-BE49-F238E27FC236}">
                <a16:creationId xmlns:a16="http://schemas.microsoft.com/office/drawing/2014/main" id="{8B1F4B50-B5B6-A2CB-CC36-B2589ACC5D69}"/>
              </a:ext>
            </a:extLst>
          </p:cNvPr>
          <p:cNvSpPr txBox="1"/>
          <p:nvPr/>
        </p:nvSpPr>
        <p:spPr>
          <a:xfrm>
            <a:off x="6326285" y="1982881"/>
            <a:ext cx="1040614" cy="64633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600" b="1" dirty="0">
                <a:latin typeface="Calibri" panose="020F0502020204030204"/>
                <a:ea typeface="+mn-ea"/>
                <a:cs typeface="+mn-cs"/>
              </a:rPr>
              <a:t>4. Aumento de la percepción negativa de la ciudadanía frente a la actividad de aprovechamiento en el servicio público de aseo.</a:t>
            </a:r>
            <a:endParaRPr lang="es-ES_tradnl" sz="600" b="1" dirty="0"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0" name="CuadroTexto 459">
            <a:extLst>
              <a:ext uri="{FF2B5EF4-FFF2-40B4-BE49-F238E27FC236}">
                <a16:creationId xmlns:a16="http://schemas.microsoft.com/office/drawing/2014/main" id="{83458CEC-1140-F306-49CB-0FC6A561704C}"/>
              </a:ext>
            </a:extLst>
          </p:cNvPr>
          <p:cNvSpPr txBox="1"/>
          <p:nvPr/>
        </p:nvSpPr>
        <p:spPr>
          <a:xfrm>
            <a:off x="6420324" y="647121"/>
            <a:ext cx="1242376" cy="3652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600" dirty="0">
                <a:solidFill>
                  <a:schemeClr val="tx1"/>
                </a:solidFill>
              </a:rPr>
              <a:t>Afectación de la garantía de la prestación del servicio de aprovechamiento a los usuarios</a:t>
            </a: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159AEFC8-D15D-9A6B-A6E8-97E258A90838}"/>
              </a:ext>
            </a:extLst>
          </p:cNvPr>
          <p:cNvSpPr txBox="1"/>
          <p:nvPr/>
        </p:nvSpPr>
        <p:spPr>
          <a:xfrm>
            <a:off x="6878423" y="1244218"/>
            <a:ext cx="1020276" cy="56743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108859">
              <a:buClrTx/>
              <a:defRPr sz="500">
                <a:solidFill>
                  <a:srgbClr val="4472C4"/>
                </a:solidFill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>
                <a:solidFill>
                  <a:schemeClr val="tx1"/>
                </a:solidFill>
              </a:rPr>
              <a:t>4.2 Fallas en la formulación de políticas y programas para el fortalecimiento de la actividad de aprovechamiento.</a:t>
            </a:r>
          </a:p>
        </p:txBody>
      </p:sp>
      <p:sp>
        <p:nvSpPr>
          <p:cNvPr id="464" name="CuadroTexto 463">
            <a:extLst>
              <a:ext uri="{FF2B5EF4-FFF2-40B4-BE49-F238E27FC236}">
                <a16:creationId xmlns:a16="http://schemas.microsoft.com/office/drawing/2014/main" id="{99723D17-EBF1-0D7C-2485-6699FF04EF52}"/>
              </a:ext>
            </a:extLst>
          </p:cNvPr>
          <p:cNvSpPr txBox="1"/>
          <p:nvPr/>
        </p:nvSpPr>
        <p:spPr>
          <a:xfrm>
            <a:off x="8402182" y="1697667"/>
            <a:ext cx="911786" cy="7892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b="1" dirty="0">
                <a:solidFill>
                  <a:schemeClr val="tx1"/>
                </a:solidFill>
              </a:rPr>
              <a:t>5. Fallas en la continuidad en los programas y políticas en beneficio de la actividad de aprovechamiento y las organizaciones de recicladores.</a:t>
            </a:r>
            <a:endParaRPr lang="es-ES_tradnl" sz="600" b="1" dirty="0">
              <a:solidFill>
                <a:schemeClr val="tx1"/>
              </a:solidFill>
            </a:endParaRPr>
          </a:p>
        </p:txBody>
      </p:sp>
      <p:sp>
        <p:nvSpPr>
          <p:cNvPr id="470" name="CuadroTexto 469">
            <a:extLst>
              <a:ext uri="{FF2B5EF4-FFF2-40B4-BE49-F238E27FC236}">
                <a16:creationId xmlns:a16="http://schemas.microsoft.com/office/drawing/2014/main" id="{0E3B7424-9C4C-2AB4-634A-953E01E5342B}"/>
              </a:ext>
            </a:extLst>
          </p:cNvPr>
          <p:cNvSpPr txBox="1"/>
          <p:nvPr/>
        </p:nvSpPr>
        <p:spPr>
          <a:xfrm>
            <a:off x="7973421" y="891022"/>
            <a:ext cx="862404" cy="6362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>
                <a:solidFill>
                  <a:schemeClr val="tx1"/>
                </a:solidFill>
              </a:rPr>
              <a:t>5.1 Falta de alternativas para generar valor agregado, de la actividad de aprovechamiento de las ORO. </a:t>
            </a:r>
            <a:endParaRPr lang="es-ES_tradnl" sz="600" dirty="0">
              <a:solidFill>
                <a:schemeClr val="tx1"/>
              </a:solidFill>
            </a:endParaRPr>
          </a:p>
        </p:txBody>
      </p:sp>
      <p:sp>
        <p:nvSpPr>
          <p:cNvPr id="475" name="CuadroTexto 474">
            <a:extLst>
              <a:ext uri="{FF2B5EF4-FFF2-40B4-BE49-F238E27FC236}">
                <a16:creationId xmlns:a16="http://schemas.microsoft.com/office/drawing/2014/main" id="{6DB4155F-628E-22E6-4BAF-4FB6DADF6715}"/>
              </a:ext>
            </a:extLst>
          </p:cNvPr>
          <p:cNvSpPr txBox="1"/>
          <p:nvPr/>
        </p:nvSpPr>
        <p:spPr>
          <a:xfrm>
            <a:off x="10123137" y="1811655"/>
            <a:ext cx="1353118" cy="6675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b="1" dirty="0">
                <a:solidFill>
                  <a:schemeClr val="tx1"/>
                </a:solidFill>
              </a:rPr>
              <a:t>6. Ineficiencia en la aplicación de la normativa relacionada con los esquemas de Responsabilidad Extendida del Productor (REP), asociada a envases y  empaques, así como frente a plásticos de un solo uso.</a:t>
            </a:r>
            <a:endParaRPr lang="es-ES_tradnl" sz="600" b="1" dirty="0">
              <a:solidFill>
                <a:schemeClr val="tx1"/>
              </a:solidFill>
            </a:endParaRPr>
          </a:p>
        </p:txBody>
      </p:sp>
      <p:sp>
        <p:nvSpPr>
          <p:cNvPr id="477" name="CuadroTexto 476">
            <a:extLst>
              <a:ext uri="{FF2B5EF4-FFF2-40B4-BE49-F238E27FC236}">
                <a16:creationId xmlns:a16="http://schemas.microsoft.com/office/drawing/2014/main" id="{F865C9ED-A40F-8969-2C96-97E1CA8791A6}"/>
              </a:ext>
            </a:extLst>
          </p:cNvPr>
          <p:cNvSpPr txBox="1"/>
          <p:nvPr/>
        </p:nvSpPr>
        <p:spPr>
          <a:xfrm>
            <a:off x="10263292" y="940075"/>
            <a:ext cx="1076339" cy="61329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600" dirty="0">
                <a:solidFill>
                  <a:schemeClr val="tx1"/>
                </a:solidFill>
              </a:rPr>
              <a:t>6.1 </a:t>
            </a:r>
            <a:r>
              <a:rPr lang="es-ES" sz="600" dirty="0">
                <a:solidFill>
                  <a:schemeClr val="tx1"/>
                </a:solidFill>
              </a:rPr>
              <a:t>Dificultades en la medición y evaluación de los resultados esperados en el marco de los esquemas REP y gestión de plásticos de un solo uso.</a:t>
            </a:r>
            <a:endParaRPr lang="es-ES_tradnl" sz="600" dirty="0">
              <a:solidFill>
                <a:schemeClr val="tx1"/>
              </a:solidFill>
            </a:endParaRPr>
          </a:p>
        </p:txBody>
      </p:sp>
      <p:cxnSp>
        <p:nvCxnSpPr>
          <p:cNvPr id="18" name="Conector: angular 17">
            <a:extLst>
              <a:ext uri="{FF2B5EF4-FFF2-40B4-BE49-F238E27FC236}">
                <a16:creationId xmlns:a16="http://schemas.microsoft.com/office/drawing/2014/main" id="{CF043EFC-EDD9-7734-67BE-8D45CED0A8AF}"/>
              </a:ext>
            </a:extLst>
          </p:cNvPr>
          <p:cNvCxnSpPr>
            <a:cxnSpLocks/>
            <a:stCxn id="129" idx="0"/>
            <a:endCxn id="24" idx="2"/>
          </p:cNvCxnSpPr>
          <p:nvPr/>
        </p:nvCxnSpPr>
        <p:spPr>
          <a:xfrm rot="16200000" flipV="1">
            <a:off x="1080748" y="1842268"/>
            <a:ext cx="215824" cy="384566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B2DB3CE8-B5EA-7C7F-7915-D47C635997B6}"/>
              </a:ext>
            </a:extLst>
          </p:cNvPr>
          <p:cNvCxnSpPr>
            <a:cxnSpLocks/>
            <a:stCxn id="129" idx="0"/>
            <a:endCxn id="57" idx="2"/>
          </p:cNvCxnSpPr>
          <p:nvPr/>
        </p:nvCxnSpPr>
        <p:spPr>
          <a:xfrm rot="5400000" flipH="1" flipV="1">
            <a:off x="1554179" y="1825849"/>
            <a:ext cx="143378" cy="489850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id="{52A06D58-3D83-85D6-005D-DD0DA02F45D2}"/>
              </a:ext>
            </a:extLst>
          </p:cNvPr>
          <p:cNvCxnSpPr>
            <a:stCxn id="24" idx="0"/>
            <a:endCxn id="47" idx="2"/>
          </p:cNvCxnSpPr>
          <p:nvPr/>
        </p:nvCxnSpPr>
        <p:spPr>
          <a:xfrm rot="5400000" flipH="1" flipV="1">
            <a:off x="1117274" y="1046274"/>
            <a:ext cx="205471" cy="447264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: angular 25">
            <a:extLst>
              <a:ext uri="{FF2B5EF4-FFF2-40B4-BE49-F238E27FC236}">
                <a16:creationId xmlns:a16="http://schemas.microsoft.com/office/drawing/2014/main" id="{5F328ABE-7643-994F-B0C2-20F8B1B3B14D}"/>
              </a:ext>
            </a:extLst>
          </p:cNvPr>
          <p:cNvCxnSpPr>
            <a:cxnSpLocks/>
            <a:stCxn id="57" idx="0"/>
            <a:endCxn id="47" idx="2"/>
          </p:cNvCxnSpPr>
          <p:nvPr/>
        </p:nvCxnSpPr>
        <p:spPr>
          <a:xfrm rot="16200000" flipV="1">
            <a:off x="1564425" y="1046386"/>
            <a:ext cx="185584" cy="427152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B16471F2-5B6A-5A60-7B18-7D6EB0BC1C55}"/>
              </a:ext>
            </a:extLst>
          </p:cNvPr>
          <p:cNvCxnSpPr>
            <a:stCxn id="47" idx="0"/>
            <a:endCxn id="50" idx="2"/>
          </p:cNvCxnSpPr>
          <p:nvPr/>
        </p:nvCxnSpPr>
        <p:spPr>
          <a:xfrm flipV="1">
            <a:off x="1443641" y="776862"/>
            <a:ext cx="4122" cy="163213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6" name="Conector: angular 465">
            <a:extLst>
              <a:ext uri="{FF2B5EF4-FFF2-40B4-BE49-F238E27FC236}">
                <a16:creationId xmlns:a16="http://schemas.microsoft.com/office/drawing/2014/main" id="{97C28246-3A8A-9B5E-C646-2D8E96B3F27C}"/>
              </a:ext>
            </a:extLst>
          </p:cNvPr>
          <p:cNvCxnSpPr>
            <a:cxnSpLocks/>
            <a:stCxn id="103" idx="0"/>
            <a:endCxn id="118" idx="2"/>
          </p:cNvCxnSpPr>
          <p:nvPr/>
        </p:nvCxnSpPr>
        <p:spPr>
          <a:xfrm rot="5400000" flipH="1" flipV="1">
            <a:off x="3563040" y="1650288"/>
            <a:ext cx="288337" cy="749591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9" name="Conector: angular 468">
            <a:extLst>
              <a:ext uri="{FF2B5EF4-FFF2-40B4-BE49-F238E27FC236}">
                <a16:creationId xmlns:a16="http://schemas.microsoft.com/office/drawing/2014/main" id="{FCC75033-149B-5EDE-195E-887670E2192B}"/>
              </a:ext>
            </a:extLst>
          </p:cNvPr>
          <p:cNvCxnSpPr>
            <a:cxnSpLocks/>
            <a:stCxn id="103" idx="0"/>
            <a:endCxn id="8" idx="2"/>
          </p:cNvCxnSpPr>
          <p:nvPr/>
        </p:nvCxnSpPr>
        <p:spPr>
          <a:xfrm rot="16200000" flipV="1">
            <a:off x="2825988" y="1662825"/>
            <a:ext cx="283146" cy="729705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Conector recto de flecha 471">
            <a:extLst>
              <a:ext uri="{FF2B5EF4-FFF2-40B4-BE49-F238E27FC236}">
                <a16:creationId xmlns:a16="http://schemas.microsoft.com/office/drawing/2014/main" id="{935B8E38-488C-6B1F-FBE3-AD837536EE58}"/>
              </a:ext>
            </a:extLst>
          </p:cNvPr>
          <p:cNvCxnSpPr>
            <a:cxnSpLocks/>
            <a:stCxn id="103" idx="0"/>
            <a:endCxn id="105" idx="2"/>
          </p:cNvCxnSpPr>
          <p:nvPr/>
        </p:nvCxnSpPr>
        <p:spPr>
          <a:xfrm flipV="1">
            <a:off x="3332413" y="1879279"/>
            <a:ext cx="5052" cy="289972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1" name="Conector: angular 480">
            <a:extLst>
              <a:ext uri="{FF2B5EF4-FFF2-40B4-BE49-F238E27FC236}">
                <a16:creationId xmlns:a16="http://schemas.microsoft.com/office/drawing/2014/main" id="{0E645EBF-A09A-A403-FD17-825067CC6E2D}"/>
              </a:ext>
            </a:extLst>
          </p:cNvPr>
          <p:cNvCxnSpPr>
            <a:cxnSpLocks/>
            <a:stCxn id="8" idx="0"/>
            <a:endCxn id="138" idx="2"/>
          </p:cNvCxnSpPr>
          <p:nvPr/>
        </p:nvCxnSpPr>
        <p:spPr>
          <a:xfrm rot="5400000" flipH="1" flipV="1">
            <a:off x="2890058" y="882332"/>
            <a:ext cx="160057" cy="734757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4" name="Conector: angular 483">
            <a:extLst>
              <a:ext uri="{FF2B5EF4-FFF2-40B4-BE49-F238E27FC236}">
                <a16:creationId xmlns:a16="http://schemas.microsoft.com/office/drawing/2014/main" id="{40420852-E52A-C608-DD79-E43E65377E54}"/>
              </a:ext>
            </a:extLst>
          </p:cNvPr>
          <p:cNvCxnSpPr>
            <a:cxnSpLocks/>
            <a:stCxn id="118" idx="0"/>
            <a:endCxn id="138" idx="2"/>
          </p:cNvCxnSpPr>
          <p:nvPr/>
        </p:nvCxnSpPr>
        <p:spPr>
          <a:xfrm rot="16200000" flipV="1">
            <a:off x="3618199" y="888948"/>
            <a:ext cx="183073" cy="744539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7" name="Conector recto de flecha 486">
            <a:extLst>
              <a:ext uri="{FF2B5EF4-FFF2-40B4-BE49-F238E27FC236}">
                <a16:creationId xmlns:a16="http://schemas.microsoft.com/office/drawing/2014/main" id="{67E14359-90F6-7021-254F-ADCEEC57FE84}"/>
              </a:ext>
            </a:extLst>
          </p:cNvPr>
          <p:cNvCxnSpPr>
            <a:stCxn id="105" idx="0"/>
            <a:endCxn id="138" idx="2"/>
          </p:cNvCxnSpPr>
          <p:nvPr/>
        </p:nvCxnSpPr>
        <p:spPr>
          <a:xfrm flipV="1">
            <a:off x="3337465" y="1169681"/>
            <a:ext cx="0" cy="232544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0" name="Conector: angular 489">
            <a:extLst>
              <a:ext uri="{FF2B5EF4-FFF2-40B4-BE49-F238E27FC236}">
                <a16:creationId xmlns:a16="http://schemas.microsoft.com/office/drawing/2014/main" id="{E8AD84BB-28E5-A6D4-2E89-D9CD2B1994D3}"/>
              </a:ext>
            </a:extLst>
          </p:cNvPr>
          <p:cNvCxnSpPr>
            <a:cxnSpLocks/>
            <a:stCxn id="4" idx="0"/>
            <a:endCxn id="27" idx="2"/>
          </p:cNvCxnSpPr>
          <p:nvPr/>
        </p:nvCxnSpPr>
        <p:spPr>
          <a:xfrm rot="16200000" flipV="1">
            <a:off x="5546325" y="2017235"/>
            <a:ext cx="401040" cy="1346959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7" name="Rectángulo 496">
            <a:extLst>
              <a:ext uri="{FF2B5EF4-FFF2-40B4-BE49-F238E27FC236}">
                <a16:creationId xmlns:a16="http://schemas.microsoft.com/office/drawing/2014/main" id="{FE554D6E-4B8C-7350-7E6E-936BC166B33B}"/>
              </a:ext>
            </a:extLst>
          </p:cNvPr>
          <p:cNvSpPr/>
          <p:nvPr/>
        </p:nvSpPr>
        <p:spPr>
          <a:xfrm>
            <a:off x="5977288" y="1325061"/>
            <a:ext cx="816281" cy="49041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59">
              <a:buClrTx/>
            </a:pPr>
            <a:r>
              <a:rPr lang="es-ES" sz="600" dirty="0">
                <a:solidFill>
                  <a:schemeClr val="tx1"/>
                </a:solidFill>
                <a:latin typeface="Calibri" panose="020F0502020204030204"/>
              </a:rPr>
              <a:t>4.1 Inconsistencias en las cifras de aprovechamiento de residuos sólidos.</a:t>
            </a:r>
          </a:p>
        </p:txBody>
      </p:sp>
      <p:cxnSp>
        <p:nvCxnSpPr>
          <p:cNvPr id="501" name="Conector: angular 500">
            <a:extLst>
              <a:ext uri="{FF2B5EF4-FFF2-40B4-BE49-F238E27FC236}">
                <a16:creationId xmlns:a16="http://schemas.microsoft.com/office/drawing/2014/main" id="{513B6291-B0A2-B6DC-7386-467E81531EBD}"/>
              </a:ext>
            </a:extLst>
          </p:cNvPr>
          <p:cNvCxnSpPr>
            <a:cxnSpLocks/>
            <a:endCxn id="497" idx="2"/>
          </p:cNvCxnSpPr>
          <p:nvPr/>
        </p:nvCxnSpPr>
        <p:spPr>
          <a:xfrm rot="10800000">
            <a:off x="6385429" y="1815474"/>
            <a:ext cx="425692" cy="159969"/>
          </a:xfrm>
          <a:prstGeom prst="bentConnector2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6" name="Conector: angular 505">
            <a:extLst>
              <a:ext uri="{FF2B5EF4-FFF2-40B4-BE49-F238E27FC236}">
                <a16:creationId xmlns:a16="http://schemas.microsoft.com/office/drawing/2014/main" id="{09F4DBA3-C2FB-7F2A-39D6-58FA76D87BD7}"/>
              </a:ext>
            </a:extLst>
          </p:cNvPr>
          <p:cNvCxnSpPr>
            <a:cxnSpLocks/>
            <a:stCxn id="497" idx="0"/>
            <a:endCxn id="460" idx="2"/>
          </p:cNvCxnSpPr>
          <p:nvPr/>
        </p:nvCxnSpPr>
        <p:spPr>
          <a:xfrm rot="5400000" flipH="1" flipV="1">
            <a:off x="6557116" y="840666"/>
            <a:ext cx="312708" cy="656083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8" name="Conector: angular 507">
            <a:extLst>
              <a:ext uri="{FF2B5EF4-FFF2-40B4-BE49-F238E27FC236}">
                <a16:creationId xmlns:a16="http://schemas.microsoft.com/office/drawing/2014/main" id="{1B6B4F06-7721-E00E-C88C-D53AF9341636}"/>
              </a:ext>
            </a:extLst>
          </p:cNvPr>
          <p:cNvCxnSpPr>
            <a:cxnSpLocks/>
            <a:stCxn id="462" idx="0"/>
            <a:endCxn id="460" idx="2"/>
          </p:cNvCxnSpPr>
          <p:nvPr/>
        </p:nvCxnSpPr>
        <p:spPr>
          <a:xfrm rot="16200000" flipV="1">
            <a:off x="7099105" y="954761"/>
            <a:ext cx="231865" cy="347049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: angular 69">
            <a:extLst>
              <a:ext uri="{FF2B5EF4-FFF2-40B4-BE49-F238E27FC236}">
                <a16:creationId xmlns:a16="http://schemas.microsoft.com/office/drawing/2014/main" id="{A9DE9F02-7EB8-9F15-46EB-EFC0320DB884}"/>
              </a:ext>
            </a:extLst>
          </p:cNvPr>
          <p:cNvCxnSpPr>
            <a:cxnSpLocks/>
            <a:stCxn id="4" idx="0"/>
            <a:endCxn id="464" idx="2"/>
          </p:cNvCxnSpPr>
          <p:nvPr/>
        </p:nvCxnSpPr>
        <p:spPr>
          <a:xfrm rot="5400000" flipH="1" flipV="1">
            <a:off x="7437059" y="1470220"/>
            <a:ext cx="404281" cy="2437751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: angular 71">
            <a:extLst>
              <a:ext uri="{FF2B5EF4-FFF2-40B4-BE49-F238E27FC236}">
                <a16:creationId xmlns:a16="http://schemas.microsoft.com/office/drawing/2014/main" id="{AB86B820-631A-D6C3-E0DD-CCAD9B900E92}"/>
              </a:ext>
            </a:extLst>
          </p:cNvPr>
          <p:cNvCxnSpPr>
            <a:cxnSpLocks/>
            <a:stCxn id="4" idx="0"/>
            <a:endCxn id="475" idx="2"/>
          </p:cNvCxnSpPr>
          <p:nvPr/>
        </p:nvCxnSpPr>
        <p:spPr>
          <a:xfrm rot="5400000" flipH="1" flipV="1">
            <a:off x="8404010" y="495549"/>
            <a:ext cx="412000" cy="4379372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DBFCFC3E-1BCC-418C-C69C-A0A995754671}"/>
              </a:ext>
            </a:extLst>
          </p:cNvPr>
          <p:cNvCxnSpPr/>
          <p:nvPr/>
        </p:nvCxnSpPr>
        <p:spPr>
          <a:xfrm flipH="1" flipV="1">
            <a:off x="10182771" y="4853838"/>
            <a:ext cx="8873" cy="18683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Conector: angular 126">
            <a:extLst>
              <a:ext uri="{FF2B5EF4-FFF2-40B4-BE49-F238E27FC236}">
                <a16:creationId xmlns:a16="http://schemas.microsoft.com/office/drawing/2014/main" id="{4BB9BF20-30D2-2A71-078E-76C3B4E52C92}"/>
              </a:ext>
            </a:extLst>
          </p:cNvPr>
          <p:cNvCxnSpPr>
            <a:stCxn id="2" idx="0"/>
            <a:endCxn id="4" idx="2"/>
          </p:cNvCxnSpPr>
          <p:nvPr/>
        </p:nvCxnSpPr>
        <p:spPr>
          <a:xfrm rot="16200000" flipV="1">
            <a:off x="8518320" y="1024072"/>
            <a:ext cx="323537" cy="4519528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: angular 29">
            <a:extLst>
              <a:ext uri="{FF2B5EF4-FFF2-40B4-BE49-F238E27FC236}">
                <a16:creationId xmlns:a16="http://schemas.microsoft.com/office/drawing/2014/main" id="{AF6E91F4-503D-B4D2-1575-816B94294D40}"/>
              </a:ext>
            </a:extLst>
          </p:cNvPr>
          <p:cNvCxnSpPr>
            <a:cxnSpLocks/>
            <a:endCxn id="462" idx="2"/>
          </p:cNvCxnSpPr>
          <p:nvPr/>
        </p:nvCxnSpPr>
        <p:spPr>
          <a:xfrm flipV="1">
            <a:off x="6811118" y="1811655"/>
            <a:ext cx="577443" cy="163786"/>
          </a:xfrm>
          <a:prstGeom prst="bentConnector2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D11AA43B-569E-F9C9-996C-FF22CAD2962B}"/>
              </a:ext>
            </a:extLst>
          </p:cNvPr>
          <p:cNvCxnSpPr/>
          <p:nvPr/>
        </p:nvCxnSpPr>
        <p:spPr>
          <a:xfrm flipV="1">
            <a:off x="10833220" y="1580525"/>
            <a:ext cx="1" cy="141847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2BD3677-C656-D2EA-F933-3D061A93EFCF}"/>
              </a:ext>
            </a:extLst>
          </p:cNvPr>
          <p:cNvSpPr txBox="1"/>
          <p:nvPr/>
        </p:nvSpPr>
        <p:spPr>
          <a:xfrm>
            <a:off x="8118189" y="6121616"/>
            <a:ext cx="1185471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Deficiencia en la formulación integral de proyectos de inversión para fortalecer las infraestructuras en el marco de la actividad de aprovechamiento.</a:t>
            </a:r>
          </a:p>
        </p:txBody>
      </p: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F6154CE9-5326-31AF-E679-75FD2C54C091}"/>
              </a:ext>
            </a:extLst>
          </p:cNvPr>
          <p:cNvCxnSpPr>
            <a:cxnSpLocks/>
            <a:endCxn id="454" idx="2"/>
          </p:cNvCxnSpPr>
          <p:nvPr/>
        </p:nvCxnSpPr>
        <p:spPr>
          <a:xfrm flipH="1" flipV="1">
            <a:off x="8709492" y="5966978"/>
            <a:ext cx="8872" cy="115457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3" name="CuadroTexto 462">
            <a:extLst>
              <a:ext uri="{FF2B5EF4-FFF2-40B4-BE49-F238E27FC236}">
                <a16:creationId xmlns:a16="http://schemas.microsoft.com/office/drawing/2014/main" id="{91822BB8-0259-15B7-B932-7A9369E48EFF}"/>
              </a:ext>
            </a:extLst>
          </p:cNvPr>
          <p:cNvSpPr txBox="1"/>
          <p:nvPr/>
        </p:nvSpPr>
        <p:spPr>
          <a:xfrm>
            <a:off x="3486224" y="5208940"/>
            <a:ext cx="783085" cy="110799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600" kern="1200" dirty="0">
                <a:latin typeface="Calibri" panose="020F0502020204030204"/>
                <a:ea typeface="+mn-ea"/>
                <a:cs typeface="Calibri"/>
              </a:rPr>
              <a:t>2.2.1 </a:t>
            </a:r>
            <a:r>
              <a:rPr lang="es-ES" sz="600" kern="1200" dirty="0">
                <a:latin typeface="Calibri" panose="020F0502020204030204"/>
                <a:ea typeface="+mn-ea"/>
                <a:cs typeface="Calibri"/>
              </a:rPr>
              <a:t>Desarticulación interinstitucional, asociada a la aplicación de los instrumentos normativos para el establecimiento de sanciones por gestión inadecuada de residuos.</a:t>
            </a:r>
          </a:p>
        </p:txBody>
      </p:sp>
      <p:cxnSp>
        <p:nvCxnSpPr>
          <p:cNvPr id="486" name="Conector recto de flecha 485">
            <a:extLst>
              <a:ext uri="{FF2B5EF4-FFF2-40B4-BE49-F238E27FC236}">
                <a16:creationId xmlns:a16="http://schemas.microsoft.com/office/drawing/2014/main" id="{7E9DABD3-3832-E562-B753-1534E461B3A6}"/>
              </a:ext>
            </a:extLst>
          </p:cNvPr>
          <p:cNvCxnSpPr>
            <a:cxnSpLocks/>
          </p:cNvCxnSpPr>
          <p:nvPr/>
        </p:nvCxnSpPr>
        <p:spPr>
          <a:xfrm flipH="1" flipV="1">
            <a:off x="3738238" y="4878390"/>
            <a:ext cx="9724" cy="33196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7" name="CuadroTexto 506">
            <a:extLst>
              <a:ext uri="{FF2B5EF4-FFF2-40B4-BE49-F238E27FC236}">
                <a16:creationId xmlns:a16="http://schemas.microsoft.com/office/drawing/2014/main" id="{44C1AE55-807C-0A4C-D655-D0F4633F659A}"/>
              </a:ext>
            </a:extLst>
          </p:cNvPr>
          <p:cNvSpPr txBox="1"/>
          <p:nvPr/>
        </p:nvSpPr>
        <p:spPr>
          <a:xfrm>
            <a:off x="8883176" y="825498"/>
            <a:ext cx="885598" cy="7078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>
                <a:solidFill>
                  <a:schemeClr val="tx1"/>
                </a:solidFill>
              </a:rPr>
              <a:t>5.2 Permanencia de condiciones e infraestructuras inadecuadas para el desarrollo de la actividad de aprovechamiento.</a:t>
            </a:r>
            <a:endParaRPr lang="es-ES_tradnl" sz="600" dirty="0">
              <a:solidFill>
                <a:schemeClr val="tx1"/>
              </a:solidFill>
            </a:endParaRPr>
          </a:p>
        </p:txBody>
      </p:sp>
      <p:cxnSp>
        <p:nvCxnSpPr>
          <p:cNvPr id="64" name="Conector: angular 63">
            <a:extLst>
              <a:ext uri="{FF2B5EF4-FFF2-40B4-BE49-F238E27FC236}">
                <a16:creationId xmlns:a16="http://schemas.microsoft.com/office/drawing/2014/main" id="{0AFAD306-871F-D4EF-D860-84F5F138F9C2}"/>
              </a:ext>
            </a:extLst>
          </p:cNvPr>
          <p:cNvCxnSpPr>
            <a:cxnSpLocks/>
            <a:stCxn id="464" idx="0"/>
            <a:endCxn id="507" idx="2"/>
          </p:cNvCxnSpPr>
          <p:nvPr/>
        </p:nvCxnSpPr>
        <p:spPr>
          <a:xfrm rot="5400000" flipH="1" flipV="1">
            <a:off x="9009884" y="1381576"/>
            <a:ext cx="164283" cy="467900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: angular 67">
            <a:extLst>
              <a:ext uri="{FF2B5EF4-FFF2-40B4-BE49-F238E27FC236}">
                <a16:creationId xmlns:a16="http://schemas.microsoft.com/office/drawing/2014/main" id="{F4839527-639D-2B4A-63FB-03292EFEF8A5}"/>
              </a:ext>
            </a:extLst>
          </p:cNvPr>
          <p:cNvCxnSpPr>
            <a:cxnSpLocks/>
            <a:stCxn id="464" idx="0"/>
            <a:endCxn id="470" idx="2"/>
          </p:cNvCxnSpPr>
          <p:nvPr/>
        </p:nvCxnSpPr>
        <p:spPr>
          <a:xfrm rot="16200000" flipV="1">
            <a:off x="8546130" y="1385722"/>
            <a:ext cx="170439" cy="453452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7226BA22-A25D-CD4E-93D2-2551D0ABBADB}"/>
              </a:ext>
            </a:extLst>
          </p:cNvPr>
          <p:cNvSpPr txBox="1"/>
          <p:nvPr/>
        </p:nvSpPr>
        <p:spPr>
          <a:xfrm>
            <a:off x="2000873" y="171695"/>
            <a:ext cx="7691225" cy="2585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s-CO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200"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/>
              <a:t>Árbol de problemas Programa de Aprovechamiento </a:t>
            </a:r>
          </a:p>
        </p:txBody>
      </p:sp>
    </p:spTree>
    <p:extLst>
      <p:ext uri="{BB962C8B-B14F-4D97-AF65-F5344CB8AC3E}">
        <p14:creationId xmlns:p14="http://schemas.microsoft.com/office/powerpoint/2010/main" val="239928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2790213" y="3237332"/>
            <a:ext cx="692521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Disminuir el enterramiento de materiales con potencial de aprovechamiento en el Parque de Innovación Doña Juana.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002C70-2C59-424A-B014-F38E35D839AF}"/>
              </a:ext>
            </a:extLst>
          </p:cNvPr>
          <p:cNvSpPr txBox="1"/>
          <p:nvPr/>
        </p:nvSpPr>
        <p:spPr>
          <a:xfrm>
            <a:off x="5880760" y="3984650"/>
            <a:ext cx="1327124" cy="4770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4. </a:t>
            </a:r>
            <a:r>
              <a:rPr lang="es-ES" sz="500" b="1" kern="120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Mejorar</a:t>
            </a:r>
            <a:r>
              <a:rPr kumimoji="0" lang="es-ES" sz="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 la articulación y coordinación entre las diferentes entidades, optimizando </a:t>
            </a:r>
            <a:r>
              <a:rPr kumimoji="0" lang="es-ES_tradnl" sz="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acciones normativas, operativas y financieras para el aprovechamiento de residuos sólidos.</a:t>
            </a:r>
            <a:endParaRPr kumimoji="0" lang="es-ES" sz="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-145159" y="4122739"/>
            <a:ext cx="664069" cy="2242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857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MEDIOS</a:t>
            </a:r>
            <a:endParaRPr kumimoji="0" lang="es-CO" sz="857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5CDB99-5575-4D04-B592-3BCBBFB54236}"/>
              </a:ext>
            </a:extLst>
          </p:cNvPr>
          <p:cNvSpPr txBox="1"/>
          <p:nvPr/>
        </p:nvSpPr>
        <p:spPr>
          <a:xfrm>
            <a:off x="2882767" y="2555697"/>
            <a:ext cx="918868" cy="3231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b="1" dirty="0">
                <a:solidFill>
                  <a:schemeClr val="tx1"/>
                </a:solidFill>
              </a:rPr>
              <a:t>2. Disminución de los volúmenes de materiales aprovechables dispuestos en el PIDJ.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3A9AB99A-2EC7-4680-A953-CEB82AA5883B}"/>
              </a:ext>
            </a:extLst>
          </p:cNvPr>
          <p:cNvSpPr txBox="1"/>
          <p:nvPr/>
        </p:nvSpPr>
        <p:spPr>
          <a:xfrm>
            <a:off x="3478793" y="1838803"/>
            <a:ext cx="657362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dirty="0">
                <a:solidFill>
                  <a:schemeClr val="tx1"/>
                </a:solidFill>
              </a:rPr>
              <a:t>2.2 Disminuir la tasa de agotamiento de la vida útil del PIDJ.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-291632" y="2053400"/>
            <a:ext cx="988908" cy="2242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857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FINES</a:t>
            </a:r>
            <a:endParaRPr kumimoji="0" lang="es-CO" sz="857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AAC2448-18A9-0B3E-B945-3E6B62B70A90}"/>
              </a:ext>
            </a:extLst>
          </p:cNvPr>
          <p:cNvSpPr txBox="1"/>
          <p:nvPr/>
        </p:nvSpPr>
        <p:spPr>
          <a:xfrm>
            <a:off x="2438588" y="134746"/>
            <a:ext cx="7691225" cy="338554"/>
          </a:xfrm>
          <a:prstGeom prst="rect">
            <a:avLst/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Árbol de Objetivos Programa de Aprovechamiento 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5095CF1-F4F7-FCD9-C8C1-8BC6B06CCF74}"/>
              </a:ext>
            </a:extLst>
          </p:cNvPr>
          <p:cNvSpPr txBox="1"/>
          <p:nvPr/>
        </p:nvSpPr>
        <p:spPr>
          <a:xfrm>
            <a:off x="4857617" y="4860229"/>
            <a:ext cx="759073" cy="93871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3.2 Generar una estrategia de medición de impactos de los incentivos otorgados a las organizaciones de recicladores, que permita la optimización del Programa de Incentivos.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B4DBDE8C-9307-D286-9A56-B6855EC5FD68}"/>
              </a:ext>
            </a:extLst>
          </p:cNvPr>
          <p:cNvSpPr txBox="1"/>
          <p:nvPr/>
        </p:nvSpPr>
        <p:spPr>
          <a:xfrm>
            <a:off x="5678683" y="4849844"/>
            <a:ext cx="720358" cy="7848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108859">
              <a:buClrTx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4.1 Diseño e implementación de una estrategia para generar información confiable, verificable y en tiempo real, sobre la actividad de aprovechamiento en el servicio público.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675AB9E-00E3-3FE3-11CA-D0FB0EF3303A}"/>
              </a:ext>
            </a:extLst>
          </p:cNvPr>
          <p:cNvSpPr txBox="1"/>
          <p:nvPr/>
        </p:nvSpPr>
        <p:spPr>
          <a:xfrm>
            <a:off x="6479170" y="4848012"/>
            <a:ext cx="903588" cy="13234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Arial"/>
                <a:cs typeface="Calibri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ES" dirty="0"/>
              <a:t>4.2 Desarrollo e implementación de un observatorio de la gestión de residuos en la ciudad, a través de mesas interinstitucionales con  entidades del Distrito y la Nación, para identificar e implementar soluciones frente a la distorsión de la información  en la actividad de aprovechamiento (SSPD, DANE, DIAN, SuperSociedades, </a:t>
            </a:r>
            <a:r>
              <a:rPr lang="es-ES" dirty="0" err="1"/>
              <a:t>SuperSolidaria</a:t>
            </a:r>
            <a:r>
              <a:rPr lang="es-ES" dirty="0"/>
              <a:t>, DNP, Sector industrial).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D8389AA8-9CFC-3A42-F829-443F8EB47725}"/>
              </a:ext>
            </a:extLst>
          </p:cNvPr>
          <p:cNvSpPr/>
          <p:nvPr/>
        </p:nvSpPr>
        <p:spPr>
          <a:xfrm>
            <a:off x="680963" y="4055121"/>
            <a:ext cx="933644" cy="4001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108859">
              <a:buClrTx/>
            </a:pPr>
            <a:r>
              <a:rPr lang="es-ES" sz="500" b="1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1. Fortalecer los niveles de conocimiento por parte de la ciudadanía del esquema operativo del reciclaje.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941C16B7-F313-F69E-CA4A-96D465F67E11}"/>
              </a:ext>
            </a:extLst>
          </p:cNvPr>
          <p:cNvSpPr/>
          <p:nvPr/>
        </p:nvSpPr>
        <p:spPr>
          <a:xfrm>
            <a:off x="4382418" y="4021979"/>
            <a:ext cx="878602" cy="63094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108859"/>
            <a:r>
              <a:rPr lang="es-ES" sz="500" b="1" kern="120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3. Fortalecer la capacidad técnica, operativa y administrativa de las organizaciones de recicladores como prestadores de la actividad.</a:t>
            </a:r>
            <a:endParaRPr lang="es-CO" sz="500" b="1" kern="120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A3A4CDD8-48DF-C6D7-9402-647F76F0CBCC}"/>
              </a:ext>
            </a:extLst>
          </p:cNvPr>
          <p:cNvSpPr txBox="1"/>
          <p:nvPr/>
        </p:nvSpPr>
        <p:spPr>
          <a:xfrm>
            <a:off x="2101402" y="4756488"/>
            <a:ext cx="857721" cy="12464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2.1 Establecimiento de una mesa de articulación público – privada para el desarrollo e implementación de una campaña y acciones de cultura ciudadana para informar la responsabilidad sobre el adecuado manejo de los residuos y la forma de separar los residuos en la fuente</a:t>
            </a:r>
            <a:r>
              <a:rPr lang="es-CO" sz="500" kern="120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(unificación de criterios y lenguaje).</a:t>
            </a:r>
            <a:endParaRPr lang="es-ES" sz="500" kern="1200" dirty="0">
              <a:solidFill>
                <a:schemeClr val="tx1"/>
              </a:solidFill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500" kern="1200" dirty="0">
              <a:solidFill>
                <a:schemeClr val="tx1"/>
              </a:solidFill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5FD3E740-5E6C-1F60-1F2C-F8D0DB600EE2}"/>
              </a:ext>
            </a:extLst>
          </p:cNvPr>
          <p:cNvSpPr/>
          <p:nvPr/>
        </p:nvSpPr>
        <p:spPr>
          <a:xfrm>
            <a:off x="2438588" y="4043939"/>
            <a:ext cx="1186351" cy="3231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2. Aumentar los niveles de separación en la fuente por parte de los generadores.</a:t>
            </a:r>
          </a:p>
        </p:txBody>
      </p:sp>
      <p:sp>
        <p:nvSpPr>
          <p:cNvPr id="453" name="Rectángulo 452">
            <a:extLst>
              <a:ext uri="{FF2B5EF4-FFF2-40B4-BE49-F238E27FC236}">
                <a16:creationId xmlns:a16="http://schemas.microsoft.com/office/drawing/2014/main" id="{6016BB39-8AB7-6786-E93C-B629D4B04500}"/>
              </a:ext>
            </a:extLst>
          </p:cNvPr>
          <p:cNvSpPr/>
          <p:nvPr/>
        </p:nvSpPr>
        <p:spPr>
          <a:xfrm>
            <a:off x="8057104" y="3966994"/>
            <a:ext cx="1353118" cy="4001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500" b="1" kern="120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5. Fortalecer la capacidad instalada en infraestructura pública y privada para la implementación de proyectos orientados a temas de aprovechamiento</a:t>
            </a:r>
            <a:r>
              <a:rPr lang="es-ES_tradnl" sz="500" b="1" kern="1200" dirty="0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. </a:t>
            </a:r>
          </a:p>
        </p:txBody>
      </p:sp>
      <p:sp>
        <p:nvSpPr>
          <p:cNvPr id="476" name="CuadroTexto 475">
            <a:extLst>
              <a:ext uri="{FF2B5EF4-FFF2-40B4-BE49-F238E27FC236}">
                <a16:creationId xmlns:a16="http://schemas.microsoft.com/office/drawing/2014/main" id="{6DBDAD64-E2E1-FBE4-9122-FC379E8A62E4}"/>
              </a:ext>
            </a:extLst>
          </p:cNvPr>
          <p:cNvSpPr txBox="1"/>
          <p:nvPr/>
        </p:nvSpPr>
        <p:spPr>
          <a:xfrm>
            <a:off x="3966619" y="4870879"/>
            <a:ext cx="747482" cy="93871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3.1 Desarrollo de programa para el fortalecimiento de las capacidades tecnológicas, técnicas y operativas de las organizaciones de recicladores para la prestación de la actividad de aprovechamiento.</a:t>
            </a:r>
          </a:p>
        </p:txBody>
      </p:sp>
      <p:cxnSp>
        <p:nvCxnSpPr>
          <p:cNvPr id="483" name="Conector: angular 482">
            <a:extLst>
              <a:ext uri="{FF2B5EF4-FFF2-40B4-BE49-F238E27FC236}">
                <a16:creationId xmlns:a16="http://schemas.microsoft.com/office/drawing/2014/main" id="{ED53C87C-13ED-00A5-36C4-BAD11B8EBFF7}"/>
              </a:ext>
            </a:extLst>
          </p:cNvPr>
          <p:cNvCxnSpPr>
            <a:cxnSpLocks/>
            <a:stCxn id="34" idx="0"/>
            <a:endCxn id="4" idx="2"/>
          </p:cNvCxnSpPr>
          <p:nvPr/>
        </p:nvCxnSpPr>
        <p:spPr>
          <a:xfrm rot="5400000" flipH="1" flipV="1">
            <a:off x="3406824" y="1209126"/>
            <a:ext cx="586957" cy="5105035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Conector: angular 484">
            <a:extLst>
              <a:ext uri="{FF2B5EF4-FFF2-40B4-BE49-F238E27FC236}">
                <a16:creationId xmlns:a16="http://schemas.microsoft.com/office/drawing/2014/main" id="{17EC09E8-C5C0-6F86-294F-713A01430786}"/>
              </a:ext>
            </a:extLst>
          </p:cNvPr>
          <p:cNvCxnSpPr>
            <a:cxnSpLocks/>
            <a:stCxn id="61" idx="0"/>
            <a:endCxn id="4" idx="2"/>
          </p:cNvCxnSpPr>
          <p:nvPr/>
        </p:nvCxnSpPr>
        <p:spPr>
          <a:xfrm rot="5400000" flipH="1" flipV="1">
            <a:off x="4354405" y="2145524"/>
            <a:ext cx="575775" cy="3221056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1" name="Conector: angular 510">
            <a:extLst>
              <a:ext uri="{FF2B5EF4-FFF2-40B4-BE49-F238E27FC236}">
                <a16:creationId xmlns:a16="http://schemas.microsoft.com/office/drawing/2014/main" id="{564B67F8-AB81-9FE6-A2A1-7FB73E3CA23C}"/>
              </a:ext>
            </a:extLst>
          </p:cNvPr>
          <p:cNvCxnSpPr>
            <a:cxnSpLocks/>
            <a:stCxn id="476" idx="0"/>
            <a:endCxn id="45" idx="2"/>
          </p:cNvCxnSpPr>
          <p:nvPr/>
        </p:nvCxnSpPr>
        <p:spPr>
          <a:xfrm rot="5400000" flipH="1" flipV="1">
            <a:off x="4472060" y="4521221"/>
            <a:ext cx="217958" cy="481359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ector: angular 64">
            <a:extLst>
              <a:ext uri="{FF2B5EF4-FFF2-40B4-BE49-F238E27FC236}">
                <a16:creationId xmlns:a16="http://schemas.microsoft.com/office/drawing/2014/main" id="{710BD263-7BF6-27DE-574F-6746880EF4E8}"/>
              </a:ext>
            </a:extLst>
          </p:cNvPr>
          <p:cNvCxnSpPr>
            <a:cxnSpLocks/>
            <a:stCxn id="31" idx="0"/>
            <a:endCxn id="45" idx="2"/>
          </p:cNvCxnSpPr>
          <p:nvPr/>
        </p:nvCxnSpPr>
        <p:spPr>
          <a:xfrm rot="16200000" flipV="1">
            <a:off x="4925783" y="4548857"/>
            <a:ext cx="207308" cy="415435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: angular 68">
            <a:extLst>
              <a:ext uri="{FF2B5EF4-FFF2-40B4-BE49-F238E27FC236}">
                <a16:creationId xmlns:a16="http://schemas.microsoft.com/office/drawing/2014/main" id="{506F8D87-FB88-2179-7DBA-3511CAF4E2F8}"/>
              </a:ext>
            </a:extLst>
          </p:cNvPr>
          <p:cNvCxnSpPr>
            <a:cxnSpLocks/>
            <a:stCxn id="54" idx="0"/>
            <a:endCxn id="6" idx="2"/>
          </p:cNvCxnSpPr>
          <p:nvPr/>
        </p:nvCxnSpPr>
        <p:spPr>
          <a:xfrm rot="5400000" flipH="1" flipV="1">
            <a:off x="6097522" y="4403044"/>
            <a:ext cx="388140" cy="505460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: angular 38">
            <a:extLst>
              <a:ext uri="{FF2B5EF4-FFF2-40B4-BE49-F238E27FC236}">
                <a16:creationId xmlns:a16="http://schemas.microsoft.com/office/drawing/2014/main" id="{EBE246DF-1686-D53D-59C0-BA5BC79D98BF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rot="16200000" flipV="1">
            <a:off x="6140328" y="3580656"/>
            <a:ext cx="516486" cy="291502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3EB5580F-2506-4ADB-066B-8834BF459FC7}"/>
              </a:ext>
            </a:extLst>
          </p:cNvPr>
          <p:cNvCxnSpPr>
            <a:cxnSpLocks/>
            <a:stCxn id="453" idx="0"/>
            <a:endCxn id="4" idx="2"/>
          </p:cNvCxnSpPr>
          <p:nvPr/>
        </p:nvCxnSpPr>
        <p:spPr>
          <a:xfrm rot="16200000" flipV="1">
            <a:off x="7243827" y="2477157"/>
            <a:ext cx="498830" cy="2480843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Conector: angular 484">
            <a:extLst>
              <a:ext uri="{FF2B5EF4-FFF2-40B4-BE49-F238E27FC236}">
                <a16:creationId xmlns:a16="http://schemas.microsoft.com/office/drawing/2014/main" id="{28E19CC0-FDEA-DC41-E95A-F38C151C7749}"/>
              </a:ext>
            </a:extLst>
          </p:cNvPr>
          <p:cNvCxnSpPr>
            <a:cxnSpLocks/>
            <a:stCxn id="45" idx="0"/>
            <a:endCxn id="4" idx="2"/>
          </p:cNvCxnSpPr>
          <p:nvPr/>
        </p:nvCxnSpPr>
        <p:spPr>
          <a:xfrm rot="5400000" flipH="1" flipV="1">
            <a:off x="5260362" y="3029522"/>
            <a:ext cx="553815" cy="1431101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451D530-65CE-B78F-00B9-EBEACD86B1C7}"/>
              </a:ext>
            </a:extLst>
          </p:cNvPr>
          <p:cNvSpPr txBox="1"/>
          <p:nvPr/>
        </p:nvSpPr>
        <p:spPr>
          <a:xfrm>
            <a:off x="3083169" y="4858087"/>
            <a:ext cx="832046" cy="14773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2.2. </a:t>
            </a:r>
            <a:endParaRPr lang="es-ES" sz="500" kern="1200" dirty="0">
              <a:solidFill>
                <a:schemeClr val="tx1"/>
              </a:solidFill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Mesas de coordinación interinstitucional (actores de relevancia social – JAC, policía, comunidades, mesas trabajo local, Alcaldía local, prestadores actividad de aprovechamiento, Secretaría Gobierno, Seguridad) para fortalecer la aplicación de sanciones que permitan correctivos sobre separación en la fuente y presentación de residuos.</a:t>
            </a:r>
          </a:p>
        </p:txBody>
      </p:sp>
      <p:cxnSp>
        <p:nvCxnSpPr>
          <p:cNvPr id="48" name="Conector: angular 47">
            <a:extLst>
              <a:ext uri="{FF2B5EF4-FFF2-40B4-BE49-F238E27FC236}">
                <a16:creationId xmlns:a16="http://schemas.microsoft.com/office/drawing/2014/main" id="{3EDB1CD7-A0A8-AC28-AF59-42CED79DAA2C}"/>
              </a:ext>
            </a:extLst>
          </p:cNvPr>
          <p:cNvCxnSpPr>
            <a:cxnSpLocks/>
            <a:stCxn id="59" idx="0"/>
            <a:endCxn id="6" idx="2"/>
          </p:cNvCxnSpPr>
          <p:nvPr/>
        </p:nvCxnSpPr>
        <p:spPr>
          <a:xfrm rot="16200000" flipV="1">
            <a:off x="6544489" y="4461537"/>
            <a:ext cx="386308" cy="386642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3" name="Conector: angular 502">
            <a:extLst>
              <a:ext uri="{FF2B5EF4-FFF2-40B4-BE49-F238E27FC236}">
                <a16:creationId xmlns:a16="http://schemas.microsoft.com/office/drawing/2014/main" id="{AD4F3925-1E2B-127C-93B0-D3CEAD377DE3}"/>
              </a:ext>
            </a:extLst>
          </p:cNvPr>
          <p:cNvCxnSpPr>
            <a:cxnSpLocks/>
            <a:stCxn id="14" idx="0"/>
            <a:endCxn id="453" idx="2"/>
          </p:cNvCxnSpPr>
          <p:nvPr/>
        </p:nvCxnSpPr>
        <p:spPr>
          <a:xfrm rot="16200000" flipV="1">
            <a:off x="8760880" y="4339887"/>
            <a:ext cx="437110" cy="491544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56B50AB2-751C-6778-E95A-B2C7D5325E23}"/>
              </a:ext>
            </a:extLst>
          </p:cNvPr>
          <p:cNvSpPr txBox="1"/>
          <p:nvPr/>
        </p:nvSpPr>
        <p:spPr>
          <a:xfrm>
            <a:off x="1259649" y="4804214"/>
            <a:ext cx="777802" cy="93871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1.2 Seguimiento al proceso de articulación de los operadores de ordinarios con los operadores de aprovechamiento para dar a conocer las frecuencias de recolección de aprovechamiento.</a:t>
            </a:r>
          </a:p>
        </p:txBody>
      </p:sp>
      <p:sp>
        <p:nvSpPr>
          <p:cNvPr id="448" name="CuadroTexto 447">
            <a:extLst>
              <a:ext uri="{FF2B5EF4-FFF2-40B4-BE49-F238E27FC236}">
                <a16:creationId xmlns:a16="http://schemas.microsoft.com/office/drawing/2014/main" id="{922D371D-D397-71A0-7189-E695BCFFDDC3}"/>
              </a:ext>
            </a:extLst>
          </p:cNvPr>
          <p:cNvSpPr txBox="1"/>
          <p:nvPr/>
        </p:nvSpPr>
        <p:spPr>
          <a:xfrm>
            <a:off x="261198" y="4804214"/>
            <a:ext cx="694284" cy="63094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 defTabSz="108859" eaLnBrk="1" fontAlgn="auto" latinLnBrk="0" hangingPunct="1">
              <a:buClrTx/>
              <a:buSzTx/>
              <a:buFontTx/>
              <a:buNone/>
              <a:tabLst/>
              <a:defRPr kumimoji="0" sz="500" kern="12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1.1 Estrategia de divulgación, información y educación sobre la prestación de la actividad de aprovechamiento.</a:t>
            </a:r>
          </a:p>
        </p:txBody>
      </p:sp>
      <p:cxnSp>
        <p:nvCxnSpPr>
          <p:cNvPr id="73" name="Conector: angular 72">
            <a:extLst>
              <a:ext uri="{FF2B5EF4-FFF2-40B4-BE49-F238E27FC236}">
                <a16:creationId xmlns:a16="http://schemas.microsoft.com/office/drawing/2014/main" id="{587EF0C1-6B86-2EE2-A4EE-2322DB6E3606}"/>
              </a:ext>
            </a:extLst>
          </p:cNvPr>
          <p:cNvCxnSpPr>
            <a:cxnSpLocks/>
            <a:stCxn id="448" idx="0"/>
            <a:endCxn id="34" idx="2"/>
          </p:cNvCxnSpPr>
          <p:nvPr/>
        </p:nvCxnSpPr>
        <p:spPr>
          <a:xfrm rot="5400000" flipH="1" flipV="1">
            <a:off x="703571" y="4360001"/>
            <a:ext cx="348983" cy="539445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BE948A04-F424-CE47-898A-C366BEE4B978}"/>
              </a:ext>
            </a:extLst>
          </p:cNvPr>
          <p:cNvCxnSpPr>
            <a:cxnSpLocks/>
            <a:stCxn id="52" idx="0"/>
            <a:endCxn id="34" idx="2"/>
          </p:cNvCxnSpPr>
          <p:nvPr/>
        </p:nvCxnSpPr>
        <p:spPr>
          <a:xfrm rot="16200000" flipV="1">
            <a:off x="1223677" y="4379340"/>
            <a:ext cx="348983" cy="500765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D64FD472-E9AC-C2CC-1756-01BE4DD1CFD6}"/>
              </a:ext>
            </a:extLst>
          </p:cNvPr>
          <p:cNvCxnSpPr>
            <a:cxnSpLocks/>
            <a:stCxn id="51" idx="0"/>
            <a:endCxn id="61" idx="2"/>
          </p:cNvCxnSpPr>
          <p:nvPr/>
        </p:nvCxnSpPr>
        <p:spPr>
          <a:xfrm rot="5400000" flipH="1" flipV="1">
            <a:off x="2586321" y="4311046"/>
            <a:ext cx="389384" cy="501501"/>
          </a:xfrm>
          <a:prstGeom prst="bentConnector3">
            <a:avLst>
              <a:gd name="adj1" fmla="val 36138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ector: angular 88">
            <a:extLst>
              <a:ext uri="{FF2B5EF4-FFF2-40B4-BE49-F238E27FC236}">
                <a16:creationId xmlns:a16="http://schemas.microsoft.com/office/drawing/2014/main" id="{8E47191D-FD35-B3CC-37F8-202A37F63D35}"/>
              </a:ext>
            </a:extLst>
          </p:cNvPr>
          <p:cNvCxnSpPr>
            <a:cxnSpLocks/>
            <a:stCxn id="37" idx="0"/>
            <a:endCxn id="61" idx="2"/>
          </p:cNvCxnSpPr>
          <p:nvPr/>
        </p:nvCxnSpPr>
        <p:spPr>
          <a:xfrm rot="16200000" flipV="1">
            <a:off x="3019987" y="4378882"/>
            <a:ext cx="490983" cy="467428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5C6258A2-AD91-64E2-1538-AB31A482BCED}"/>
              </a:ext>
            </a:extLst>
          </p:cNvPr>
          <p:cNvSpPr txBox="1"/>
          <p:nvPr/>
        </p:nvSpPr>
        <p:spPr>
          <a:xfrm>
            <a:off x="931297" y="2528909"/>
            <a:ext cx="918868" cy="4770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108859">
              <a:buClrTx/>
              <a:defRPr sz="500" kern="1200">
                <a:solidFill>
                  <a:srgbClr val="4472C4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ES" b="1" dirty="0">
                <a:solidFill>
                  <a:schemeClr val="tx1"/>
                </a:solidFill>
              </a:rPr>
              <a:t>1. Disminuir las conductas inadecuadas por parte de los ciudadanos y otros actores frente al esquema operativo de reciclaje.</a:t>
            </a:r>
            <a:endParaRPr lang="es-CO" b="1" dirty="0">
              <a:solidFill>
                <a:schemeClr val="tx1"/>
              </a:solidFill>
            </a:endParaRPr>
          </a:p>
        </p:txBody>
      </p:sp>
      <p:cxnSp>
        <p:nvCxnSpPr>
          <p:cNvPr id="137" name="Conector: angular 136">
            <a:extLst>
              <a:ext uri="{FF2B5EF4-FFF2-40B4-BE49-F238E27FC236}">
                <a16:creationId xmlns:a16="http://schemas.microsoft.com/office/drawing/2014/main" id="{418C2617-113A-8E99-0376-81E65C61DD74}"/>
              </a:ext>
            </a:extLst>
          </p:cNvPr>
          <p:cNvCxnSpPr>
            <a:cxnSpLocks/>
            <a:stCxn id="4" idx="0"/>
            <a:endCxn id="129" idx="2"/>
          </p:cNvCxnSpPr>
          <p:nvPr/>
        </p:nvCxnSpPr>
        <p:spPr>
          <a:xfrm rot="16200000" flipV="1">
            <a:off x="3706092" y="690603"/>
            <a:ext cx="231369" cy="4862089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CCEAFC07-4FE7-DA4B-539A-843281AD5F45}"/>
              </a:ext>
            </a:extLst>
          </p:cNvPr>
          <p:cNvSpPr txBox="1"/>
          <p:nvPr/>
        </p:nvSpPr>
        <p:spPr>
          <a:xfrm>
            <a:off x="2793598" y="1417094"/>
            <a:ext cx="1318955" cy="2462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Disminución de la contaminación ambiental y agotamiento de los recursos naturales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BF27DCF9-5927-BEBC-68EC-A33C2E4B8D51}"/>
              </a:ext>
            </a:extLst>
          </p:cNvPr>
          <p:cNvSpPr txBox="1"/>
          <p:nvPr/>
        </p:nvSpPr>
        <p:spPr>
          <a:xfrm>
            <a:off x="4707210" y="1774269"/>
            <a:ext cx="816281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3.1 Adecuada suficiencia financiera de las organizaciones de recicladores.</a:t>
            </a:r>
          </a:p>
        </p:txBody>
      </p:sp>
      <p:cxnSp>
        <p:nvCxnSpPr>
          <p:cNvPr id="150" name="Conector: angular 149">
            <a:extLst>
              <a:ext uri="{FF2B5EF4-FFF2-40B4-BE49-F238E27FC236}">
                <a16:creationId xmlns:a16="http://schemas.microsoft.com/office/drawing/2014/main" id="{1320CACC-7AFB-C847-CF5D-5C26208E045F}"/>
              </a:ext>
            </a:extLst>
          </p:cNvPr>
          <p:cNvCxnSpPr>
            <a:cxnSpLocks/>
            <a:stCxn id="4" idx="0"/>
            <a:endCxn id="103" idx="2"/>
          </p:cNvCxnSpPr>
          <p:nvPr/>
        </p:nvCxnSpPr>
        <p:spPr>
          <a:xfrm rot="16200000" flipV="1">
            <a:off x="4618276" y="1602787"/>
            <a:ext cx="358470" cy="2910619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21394873-8959-6C38-F88A-F00D0D5324CA}"/>
              </a:ext>
            </a:extLst>
          </p:cNvPr>
          <p:cNvSpPr txBox="1"/>
          <p:nvPr/>
        </p:nvSpPr>
        <p:spPr>
          <a:xfrm>
            <a:off x="2789045" y="1849754"/>
            <a:ext cx="622134" cy="4729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_tradnl" dirty="0">
                <a:solidFill>
                  <a:schemeClr val="tx1"/>
                </a:solidFill>
              </a:rPr>
              <a:t>2.1 Disminución en el desperdicio de los materiales aprovechables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3C8431A-B5B9-27E1-A7AD-55ED0BF2FF3B}"/>
              </a:ext>
            </a:extLst>
          </p:cNvPr>
          <p:cNvSpPr txBox="1"/>
          <p:nvPr/>
        </p:nvSpPr>
        <p:spPr>
          <a:xfrm>
            <a:off x="751848" y="1867759"/>
            <a:ext cx="600353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defTabSz="108859">
              <a:buClrTx/>
              <a:defRPr sz="500" kern="1200">
                <a:solidFill>
                  <a:srgbClr val="4472C4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CO" dirty="0">
                <a:solidFill>
                  <a:schemeClr val="tx1"/>
                </a:solidFill>
              </a:rPr>
              <a:t>1.1 Minimizar la contaminación de materiales reciclables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D6643E3-D7B4-F093-2F92-A7E2CE7E6A15}"/>
              </a:ext>
            </a:extLst>
          </p:cNvPr>
          <p:cNvSpPr txBox="1"/>
          <p:nvPr/>
        </p:nvSpPr>
        <p:spPr>
          <a:xfrm>
            <a:off x="4738104" y="2322643"/>
            <a:ext cx="679994" cy="5539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" b="1" dirty="0">
                <a:solidFill>
                  <a:schemeClr val="tx1"/>
                </a:solidFill>
              </a:rPr>
              <a:t>3. Ampliación y mejoramiento de las oportunidades para el fortalecimiento y crecimiento de las ORO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3010AB2C-DF13-9EC4-4DC4-88D9BD76F552}"/>
              </a:ext>
            </a:extLst>
          </p:cNvPr>
          <p:cNvSpPr txBox="1"/>
          <p:nvPr/>
        </p:nvSpPr>
        <p:spPr>
          <a:xfrm>
            <a:off x="1459210" y="1861487"/>
            <a:ext cx="732771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 defTabSz="108859">
              <a:buClrTx/>
              <a:defRPr sz="500" kern="1200">
                <a:solidFill>
                  <a:srgbClr val="4472C4"/>
                </a:solidFill>
                <a:latin typeface="Calibri" panose="020F0502020204030204"/>
                <a:ea typeface="Calibri" panose="020F0502020204030204"/>
                <a:cs typeface="Calibri" panose="020F0502020204030204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CO" dirty="0">
                <a:solidFill>
                  <a:schemeClr val="tx1"/>
                </a:solidFill>
              </a:rPr>
              <a:t>1.2 Mejoramiento en la presentación de residuos para aprovechamiento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DD04BFE-233B-FD6A-2E7B-B823550018A0}"/>
              </a:ext>
            </a:extLst>
          </p:cNvPr>
          <p:cNvSpPr txBox="1"/>
          <p:nvPr/>
        </p:nvSpPr>
        <p:spPr>
          <a:xfrm>
            <a:off x="10367655" y="3934899"/>
            <a:ext cx="1353119" cy="32316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</a:lstStyle>
          <a:p>
            <a:r>
              <a:rPr lang="es-ES" b="1" dirty="0">
                <a:solidFill>
                  <a:schemeClr val="tx1"/>
                </a:solidFill>
              </a:rPr>
              <a:t>6. Fortalecer el aprovechamiento de materiales asociados con envases,  empaques y plásticos de un solo uso (REP).</a:t>
            </a:r>
          </a:p>
        </p:txBody>
      </p:sp>
      <p:sp>
        <p:nvSpPr>
          <p:cNvPr id="10" name="CuadroTexto 50">
            <a:extLst>
              <a:ext uri="{FF2B5EF4-FFF2-40B4-BE49-F238E27FC236}">
                <a16:creationId xmlns:a16="http://schemas.microsoft.com/office/drawing/2014/main" id="{101C1D5F-D4EC-814E-1C4C-074D14B527B8}"/>
              </a:ext>
            </a:extLst>
          </p:cNvPr>
          <p:cNvSpPr txBox="1"/>
          <p:nvPr/>
        </p:nvSpPr>
        <p:spPr>
          <a:xfrm>
            <a:off x="10970269" y="4566888"/>
            <a:ext cx="897881" cy="7078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CO" dirty="0">
                <a:solidFill>
                  <a:schemeClr val="tx1"/>
                </a:solidFill>
              </a:rPr>
              <a:t>6.2 Establecer un protocolo para el intercambio de información que oriente la toma de decisiones para la disminución de las cantidades de material aprovechable dispuesto en el PIDJ.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59D5614-3E2B-1A7F-2119-3A6608B9C6F2}"/>
              </a:ext>
            </a:extLst>
          </p:cNvPr>
          <p:cNvSpPr txBox="1"/>
          <p:nvPr/>
        </p:nvSpPr>
        <p:spPr>
          <a:xfrm>
            <a:off x="9952701" y="4567887"/>
            <a:ext cx="838324" cy="116955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cs typeface="Calibri"/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6.1 Articular el aprovechamiento de residuos asociados a envases empaques y plásticos de un solo uso, entre prestadores de la actividad de aprovechamiento y programas de responsabilidad extendida del productor para buscar el cierre de ciclos de materiales de difícil manejo.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829ACA6-0BBA-A653-60B0-C176FB651981}"/>
              </a:ext>
            </a:extLst>
          </p:cNvPr>
          <p:cNvSpPr txBox="1"/>
          <p:nvPr/>
        </p:nvSpPr>
        <p:spPr>
          <a:xfrm>
            <a:off x="671281" y="1457019"/>
            <a:ext cx="1570679" cy="2270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R="0" lvl="0" indent="0" algn="ctr" defTabSz="10885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" b="0" i="0" u="none" strike="noStrike" cap="none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dirty="0">
                <a:solidFill>
                  <a:schemeClr val="tx1"/>
                </a:solidFill>
              </a:rPr>
              <a:t>Mejoramiento en las condiciones de los recicladores en el desarrollo de la actividad de aprovechamiento.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450" name="CuadroTexto 449">
            <a:extLst>
              <a:ext uri="{FF2B5EF4-FFF2-40B4-BE49-F238E27FC236}">
                <a16:creationId xmlns:a16="http://schemas.microsoft.com/office/drawing/2014/main" id="{8B1F4B50-B5B6-A2CB-CC36-B2589ACC5D69}"/>
              </a:ext>
            </a:extLst>
          </p:cNvPr>
          <p:cNvSpPr txBox="1"/>
          <p:nvPr/>
        </p:nvSpPr>
        <p:spPr>
          <a:xfrm>
            <a:off x="6331021" y="2369327"/>
            <a:ext cx="1040614" cy="4770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b="1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rPr>
              <a:t>4. Disminución de la percepción negativa de la ciudadanía frente a la actividad de aprovechamiento en el servicio público de aseo.</a:t>
            </a:r>
            <a:endParaRPr lang="es-ES_tradnl" sz="5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0" name="CuadroTexto 459">
            <a:extLst>
              <a:ext uri="{FF2B5EF4-FFF2-40B4-BE49-F238E27FC236}">
                <a16:creationId xmlns:a16="http://schemas.microsoft.com/office/drawing/2014/main" id="{83458CEC-1140-F306-49CB-0FC6A561704C}"/>
              </a:ext>
            </a:extLst>
          </p:cNvPr>
          <p:cNvSpPr txBox="1"/>
          <p:nvPr/>
        </p:nvSpPr>
        <p:spPr>
          <a:xfrm>
            <a:off x="6292792" y="1094694"/>
            <a:ext cx="1041454" cy="2904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>
                <a:solidFill>
                  <a:schemeClr val="tx1"/>
                </a:solidFill>
              </a:rPr>
              <a:t>Aseguramiento en la garantía de la prestación del servicio de aprovechamiento a los usuarios</a:t>
            </a: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159AEFC8-D15D-9A6B-A6E8-97E258A90838}"/>
              </a:ext>
            </a:extLst>
          </p:cNvPr>
          <p:cNvSpPr txBox="1"/>
          <p:nvPr/>
        </p:nvSpPr>
        <p:spPr>
          <a:xfrm>
            <a:off x="6912002" y="1609257"/>
            <a:ext cx="1040614" cy="4225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108859">
              <a:buClrTx/>
              <a:defRPr sz="500">
                <a:solidFill>
                  <a:srgbClr val="4472C4"/>
                </a:solidFill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4.2 Mejoramiento en la formulación de políticas y programas para el fortalecimiento de la actividad de aprovechamiento.</a:t>
            </a:r>
          </a:p>
        </p:txBody>
      </p:sp>
      <p:sp>
        <p:nvSpPr>
          <p:cNvPr id="464" name="CuadroTexto 463">
            <a:extLst>
              <a:ext uri="{FF2B5EF4-FFF2-40B4-BE49-F238E27FC236}">
                <a16:creationId xmlns:a16="http://schemas.microsoft.com/office/drawing/2014/main" id="{99723D17-EBF1-0D7C-2485-6699FF04EF52}"/>
              </a:ext>
            </a:extLst>
          </p:cNvPr>
          <p:cNvSpPr txBox="1"/>
          <p:nvPr/>
        </p:nvSpPr>
        <p:spPr>
          <a:xfrm>
            <a:off x="8406918" y="2165514"/>
            <a:ext cx="731675" cy="70788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>
                <a:solidFill>
                  <a:schemeClr val="tx1"/>
                </a:solidFill>
              </a:rPr>
              <a:t>5. Mejoramiento en la formulación de los programas y políticas en beneficio de la actividad de aprovechamiento y las organizaciones de recicladores.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470" name="CuadroTexto 469">
            <a:extLst>
              <a:ext uri="{FF2B5EF4-FFF2-40B4-BE49-F238E27FC236}">
                <a16:creationId xmlns:a16="http://schemas.microsoft.com/office/drawing/2014/main" id="{0E3B7424-9C4C-2AB4-634A-953E01E5342B}"/>
              </a:ext>
            </a:extLst>
          </p:cNvPr>
          <p:cNvSpPr txBox="1"/>
          <p:nvPr/>
        </p:nvSpPr>
        <p:spPr>
          <a:xfrm>
            <a:off x="8108885" y="1359676"/>
            <a:ext cx="731675" cy="55399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5.1 Fomento de alternativas para generar valor agregado, de la actividad de aprovechamiento de las ORO. 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475" name="CuadroTexto 474">
            <a:extLst>
              <a:ext uri="{FF2B5EF4-FFF2-40B4-BE49-F238E27FC236}">
                <a16:creationId xmlns:a16="http://schemas.microsoft.com/office/drawing/2014/main" id="{6DB4155F-628E-22E6-4BAF-4FB6DADF6715}"/>
              </a:ext>
            </a:extLst>
          </p:cNvPr>
          <p:cNvSpPr txBox="1"/>
          <p:nvPr/>
        </p:nvSpPr>
        <p:spPr>
          <a:xfrm>
            <a:off x="10209537" y="2369327"/>
            <a:ext cx="1271453" cy="4963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>
                <a:solidFill>
                  <a:schemeClr val="tx1"/>
                </a:solidFill>
              </a:rPr>
              <a:t>6. Eficiencia en la aplicación de la normativa relacionada con los esquemas de Responsabilidad Extendida del Productor (REP), asociada a envases y  empaques, así como frente a plásticos de un solo uso.</a:t>
            </a:r>
            <a:endParaRPr lang="es-ES_tradnl" b="1" dirty="0">
              <a:solidFill>
                <a:schemeClr val="tx1"/>
              </a:solidFill>
            </a:endParaRPr>
          </a:p>
        </p:txBody>
      </p:sp>
      <p:sp>
        <p:nvSpPr>
          <p:cNvPr id="477" name="CuadroTexto 476">
            <a:extLst>
              <a:ext uri="{FF2B5EF4-FFF2-40B4-BE49-F238E27FC236}">
                <a16:creationId xmlns:a16="http://schemas.microsoft.com/office/drawing/2014/main" id="{F865C9ED-A40F-8969-2C96-97E1CA8791A6}"/>
              </a:ext>
            </a:extLst>
          </p:cNvPr>
          <p:cNvSpPr txBox="1"/>
          <p:nvPr/>
        </p:nvSpPr>
        <p:spPr>
          <a:xfrm>
            <a:off x="10324091" y="1726376"/>
            <a:ext cx="1020276" cy="4607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>
                <a:solidFill>
                  <a:schemeClr val="tx1"/>
                </a:solidFill>
              </a:rPr>
              <a:t>6.1 </a:t>
            </a:r>
            <a:r>
              <a:rPr lang="es-ES" dirty="0">
                <a:solidFill>
                  <a:schemeClr val="tx1"/>
                </a:solidFill>
              </a:rPr>
              <a:t>Mejoramiento en la medición y evaluación de los resultados esperados en el marco de los esquemas REP y gestión de plásticos de un solo uso.</a:t>
            </a:r>
            <a:endParaRPr lang="es-ES_tradnl" dirty="0">
              <a:solidFill>
                <a:schemeClr val="tx1"/>
              </a:solidFill>
            </a:endParaRPr>
          </a:p>
        </p:txBody>
      </p:sp>
      <p:cxnSp>
        <p:nvCxnSpPr>
          <p:cNvPr id="18" name="Conector: angular 17">
            <a:extLst>
              <a:ext uri="{FF2B5EF4-FFF2-40B4-BE49-F238E27FC236}">
                <a16:creationId xmlns:a16="http://schemas.microsoft.com/office/drawing/2014/main" id="{CF043EFC-EDD9-7734-67BE-8D45CED0A8AF}"/>
              </a:ext>
            </a:extLst>
          </p:cNvPr>
          <p:cNvCxnSpPr>
            <a:stCxn id="129" idx="0"/>
            <a:endCxn id="24" idx="2"/>
          </p:cNvCxnSpPr>
          <p:nvPr/>
        </p:nvCxnSpPr>
        <p:spPr>
          <a:xfrm rot="16200000" flipV="1">
            <a:off x="1090858" y="2229036"/>
            <a:ext cx="261040" cy="338706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B2DB3CE8-B5EA-7C7F-7915-D47C635997B6}"/>
              </a:ext>
            </a:extLst>
          </p:cNvPr>
          <p:cNvCxnSpPr>
            <a:cxnSpLocks/>
            <a:stCxn id="129" idx="0"/>
            <a:endCxn id="57" idx="2"/>
          </p:cNvCxnSpPr>
          <p:nvPr/>
        </p:nvCxnSpPr>
        <p:spPr>
          <a:xfrm rot="5400000" flipH="1" flipV="1">
            <a:off x="1474507" y="2177821"/>
            <a:ext cx="267312" cy="434865"/>
          </a:xfrm>
          <a:prstGeom prst="bentConnector3">
            <a:avLst>
              <a:gd name="adj1" fmla="val 48416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id="{52A06D58-3D83-85D6-005D-DD0DA02F45D2}"/>
              </a:ext>
            </a:extLst>
          </p:cNvPr>
          <p:cNvCxnSpPr>
            <a:stCxn id="24" idx="0"/>
            <a:endCxn id="47" idx="2"/>
          </p:cNvCxnSpPr>
          <p:nvPr/>
        </p:nvCxnSpPr>
        <p:spPr>
          <a:xfrm rot="5400000" flipH="1" flipV="1">
            <a:off x="1162501" y="1573639"/>
            <a:ext cx="183645" cy="404596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: angular 25">
            <a:extLst>
              <a:ext uri="{FF2B5EF4-FFF2-40B4-BE49-F238E27FC236}">
                <a16:creationId xmlns:a16="http://schemas.microsoft.com/office/drawing/2014/main" id="{5F328ABE-7643-994F-B0C2-20F8B1B3B14D}"/>
              </a:ext>
            </a:extLst>
          </p:cNvPr>
          <p:cNvCxnSpPr>
            <a:cxnSpLocks/>
            <a:stCxn id="57" idx="0"/>
            <a:endCxn id="47" idx="2"/>
          </p:cNvCxnSpPr>
          <p:nvPr/>
        </p:nvCxnSpPr>
        <p:spPr>
          <a:xfrm rot="16200000" flipV="1">
            <a:off x="1552423" y="1588313"/>
            <a:ext cx="177373" cy="368975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0" name="Conector: angular 489">
            <a:extLst>
              <a:ext uri="{FF2B5EF4-FFF2-40B4-BE49-F238E27FC236}">
                <a16:creationId xmlns:a16="http://schemas.microsoft.com/office/drawing/2014/main" id="{E8AD84BB-28E5-A6D4-2E89-D9CD2B1994D3}"/>
              </a:ext>
            </a:extLst>
          </p:cNvPr>
          <p:cNvCxnSpPr>
            <a:cxnSpLocks/>
            <a:stCxn id="4" idx="0"/>
            <a:endCxn id="27" idx="2"/>
          </p:cNvCxnSpPr>
          <p:nvPr/>
        </p:nvCxnSpPr>
        <p:spPr>
          <a:xfrm rot="16200000" flipV="1">
            <a:off x="5485116" y="2469627"/>
            <a:ext cx="360691" cy="1174719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7" name="Rectángulo 496">
            <a:extLst>
              <a:ext uri="{FF2B5EF4-FFF2-40B4-BE49-F238E27FC236}">
                <a16:creationId xmlns:a16="http://schemas.microsoft.com/office/drawing/2014/main" id="{FE554D6E-4B8C-7350-7E6E-936BC166B33B}"/>
              </a:ext>
            </a:extLst>
          </p:cNvPr>
          <p:cNvSpPr/>
          <p:nvPr/>
        </p:nvSpPr>
        <p:spPr>
          <a:xfrm>
            <a:off x="6095474" y="1613075"/>
            <a:ext cx="731674" cy="4225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59">
              <a:buClrTx/>
            </a:pPr>
            <a:r>
              <a:rPr lang="es-ES" sz="500" dirty="0">
                <a:solidFill>
                  <a:schemeClr val="tx1"/>
                </a:solidFill>
                <a:latin typeface="Calibri" panose="020F0502020204030204"/>
              </a:rPr>
              <a:t>4.1 Veracidad en las cifras de aprovechamiento de residuos sólidos.</a:t>
            </a:r>
          </a:p>
        </p:txBody>
      </p:sp>
      <p:cxnSp>
        <p:nvCxnSpPr>
          <p:cNvPr id="506" name="Conector: angular 505">
            <a:extLst>
              <a:ext uri="{FF2B5EF4-FFF2-40B4-BE49-F238E27FC236}">
                <a16:creationId xmlns:a16="http://schemas.microsoft.com/office/drawing/2014/main" id="{09F4DBA3-C2FB-7F2A-39D6-58FA76D87BD7}"/>
              </a:ext>
            </a:extLst>
          </p:cNvPr>
          <p:cNvCxnSpPr>
            <a:cxnSpLocks/>
            <a:stCxn id="497" idx="0"/>
            <a:endCxn id="460" idx="2"/>
          </p:cNvCxnSpPr>
          <p:nvPr/>
        </p:nvCxnSpPr>
        <p:spPr>
          <a:xfrm rot="5400000" flipH="1" flipV="1">
            <a:off x="6523457" y="1323013"/>
            <a:ext cx="227917" cy="352208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8" name="Conector: angular 507">
            <a:extLst>
              <a:ext uri="{FF2B5EF4-FFF2-40B4-BE49-F238E27FC236}">
                <a16:creationId xmlns:a16="http://schemas.microsoft.com/office/drawing/2014/main" id="{1B6B4F06-7721-E00E-C88C-D53AF9341636}"/>
              </a:ext>
            </a:extLst>
          </p:cNvPr>
          <p:cNvCxnSpPr>
            <a:cxnSpLocks/>
            <a:stCxn id="462" idx="0"/>
            <a:endCxn id="460" idx="2"/>
          </p:cNvCxnSpPr>
          <p:nvPr/>
        </p:nvCxnSpPr>
        <p:spPr>
          <a:xfrm rot="16200000" flipV="1">
            <a:off x="7010865" y="1187813"/>
            <a:ext cx="224099" cy="618790"/>
          </a:xfrm>
          <a:prstGeom prst="bentConnector3">
            <a:avLst>
              <a:gd name="adj1" fmla="val 51889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: angular 69">
            <a:extLst>
              <a:ext uri="{FF2B5EF4-FFF2-40B4-BE49-F238E27FC236}">
                <a16:creationId xmlns:a16="http://schemas.microsoft.com/office/drawing/2014/main" id="{A9DE9F02-7EB8-9F15-46EB-EFC0320DB884}"/>
              </a:ext>
            </a:extLst>
          </p:cNvPr>
          <p:cNvCxnSpPr>
            <a:cxnSpLocks/>
            <a:stCxn id="4" idx="0"/>
            <a:endCxn id="464" idx="2"/>
          </p:cNvCxnSpPr>
          <p:nvPr/>
        </p:nvCxnSpPr>
        <p:spPr>
          <a:xfrm rot="5400000" flipH="1" flipV="1">
            <a:off x="7330822" y="1795398"/>
            <a:ext cx="363932" cy="2519936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: angular 71">
            <a:extLst>
              <a:ext uri="{FF2B5EF4-FFF2-40B4-BE49-F238E27FC236}">
                <a16:creationId xmlns:a16="http://schemas.microsoft.com/office/drawing/2014/main" id="{AB86B820-631A-D6C3-E0DD-CCAD9B900E92}"/>
              </a:ext>
            </a:extLst>
          </p:cNvPr>
          <p:cNvCxnSpPr>
            <a:cxnSpLocks/>
            <a:stCxn id="4" idx="0"/>
            <a:endCxn id="475" idx="2"/>
          </p:cNvCxnSpPr>
          <p:nvPr/>
        </p:nvCxnSpPr>
        <p:spPr>
          <a:xfrm rot="5400000" flipH="1" flipV="1">
            <a:off x="8363217" y="755285"/>
            <a:ext cx="371651" cy="4592444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33931618-1810-3D40-B17F-AFD0744921CE}"/>
              </a:ext>
            </a:extLst>
          </p:cNvPr>
          <p:cNvCxnSpPr/>
          <p:nvPr/>
        </p:nvCxnSpPr>
        <p:spPr>
          <a:xfrm flipV="1">
            <a:off x="5093705" y="2172089"/>
            <a:ext cx="1" cy="141847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Conector: angular 126">
            <a:extLst>
              <a:ext uri="{FF2B5EF4-FFF2-40B4-BE49-F238E27FC236}">
                <a16:creationId xmlns:a16="http://schemas.microsoft.com/office/drawing/2014/main" id="{4BB9BF20-30D2-2A71-078E-76C3B4E52C92}"/>
              </a:ext>
            </a:extLst>
          </p:cNvPr>
          <p:cNvCxnSpPr>
            <a:stCxn id="2" idx="0"/>
            <a:endCxn id="4" idx="2"/>
          </p:cNvCxnSpPr>
          <p:nvPr/>
        </p:nvCxnSpPr>
        <p:spPr>
          <a:xfrm rot="16200000" flipV="1">
            <a:off x="8415151" y="1305834"/>
            <a:ext cx="466735" cy="4791395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D11AA43B-569E-F9C9-996C-FF22CAD2962B}"/>
              </a:ext>
            </a:extLst>
          </p:cNvPr>
          <p:cNvCxnSpPr/>
          <p:nvPr/>
        </p:nvCxnSpPr>
        <p:spPr>
          <a:xfrm flipV="1">
            <a:off x="10845263" y="2217829"/>
            <a:ext cx="1" cy="141847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4" name="Conector: angular 503">
            <a:extLst>
              <a:ext uri="{FF2B5EF4-FFF2-40B4-BE49-F238E27FC236}">
                <a16:creationId xmlns:a16="http://schemas.microsoft.com/office/drawing/2014/main" id="{E5866014-8A92-BC22-7547-38555C598172}"/>
              </a:ext>
            </a:extLst>
          </p:cNvPr>
          <p:cNvCxnSpPr>
            <a:stCxn id="4" idx="0"/>
            <a:endCxn id="450" idx="2"/>
          </p:cNvCxnSpPr>
          <p:nvPr/>
        </p:nvCxnSpPr>
        <p:spPr>
          <a:xfrm rot="5400000" flipH="1" flipV="1">
            <a:off x="6356599" y="2742603"/>
            <a:ext cx="390951" cy="598508"/>
          </a:xfrm>
          <a:prstGeom prst="bentConnector3">
            <a:avLst>
              <a:gd name="adj1" fmla="val 50000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7" name="CuadroTexto 506">
            <a:extLst>
              <a:ext uri="{FF2B5EF4-FFF2-40B4-BE49-F238E27FC236}">
                <a16:creationId xmlns:a16="http://schemas.microsoft.com/office/drawing/2014/main" id="{44C1AE55-807C-0A4C-D655-D0F4633F659A}"/>
              </a:ext>
            </a:extLst>
          </p:cNvPr>
          <p:cNvSpPr txBox="1"/>
          <p:nvPr/>
        </p:nvSpPr>
        <p:spPr>
          <a:xfrm>
            <a:off x="8887912" y="1365832"/>
            <a:ext cx="731675" cy="55399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5.2 Mejoramiento de las condiciones e infraestructuras para el desarrollo de la actividad de aprovechamiento.</a:t>
            </a:r>
            <a:endParaRPr lang="es-ES_tradnl" dirty="0">
              <a:solidFill>
                <a:schemeClr val="tx1"/>
              </a:solidFill>
            </a:endParaRPr>
          </a:p>
        </p:txBody>
      </p:sp>
      <p:cxnSp>
        <p:nvCxnSpPr>
          <p:cNvPr id="64" name="Conector: angular 63">
            <a:extLst>
              <a:ext uri="{FF2B5EF4-FFF2-40B4-BE49-F238E27FC236}">
                <a16:creationId xmlns:a16="http://schemas.microsoft.com/office/drawing/2014/main" id="{0AFAD306-871F-D4EF-D860-84F5F138F9C2}"/>
              </a:ext>
            </a:extLst>
          </p:cNvPr>
          <p:cNvCxnSpPr>
            <a:stCxn id="464" idx="0"/>
            <a:endCxn id="507" idx="2"/>
          </p:cNvCxnSpPr>
          <p:nvPr/>
        </p:nvCxnSpPr>
        <p:spPr>
          <a:xfrm rot="5400000" flipH="1" flipV="1">
            <a:off x="8890411" y="1802175"/>
            <a:ext cx="245684" cy="480994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: angular 67">
            <a:extLst>
              <a:ext uri="{FF2B5EF4-FFF2-40B4-BE49-F238E27FC236}">
                <a16:creationId xmlns:a16="http://schemas.microsoft.com/office/drawing/2014/main" id="{F4839527-639D-2B4A-63FB-03292EFEF8A5}"/>
              </a:ext>
            </a:extLst>
          </p:cNvPr>
          <p:cNvCxnSpPr>
            <a:stCxn id="464" idx="0"/>
            <a:endCxn id="470" idx="2"/>
          </p:cNvCxnSpPr>
          <p:nvPr/>
        </p:nvCxnSpPr>
        <p:spPr>
          <a:xfrm rot="16200000" flipV="1">
            <a:off x="8497820" y="1890577"/>
            <a:ext cx="251840" cy="298033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8CAA6F6-5C59-4B44-207F-F88028F3E4C5}"/>
              </a:ext>
            </a:extLst>
          </p:cNvPr>
          <p:cNvSpPr txBox="1"/>
          <p:nvPr/>
        </p:nvSpPr>
        <p:spPr>
          <a:xfrm>
            <a:off x="1162053" y="6601986"/>
            <a:ext cx="2871550" cy="1692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Bajo nivel de cultura ciudadana, se complementa con las acciones del Programa de Cultura Ciudadana.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DE8517E-3F24-6D58-EEF9-9D2B4A0B922F}"/>
              </a:ext>
            </a:extLst>
          </p:cNvPr>
          <p:cNvSpPr txBox="1"/>
          <p:nvPr/>
        </p:nvSpPr>
        <p:spPr>
          <a:xfrm>
            <a:off x="719506" y="5798948"/>
            <a:ext cx="882229" cy="63094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 defTabSz="108859" eaLnBrk="1" fontAlgn="auto" latinLnBrk="0" hangingPunct="1">
              <a:buClrTx/>
              <a:buSzTx/>
              <a:buFontTx/>
              <a:buNone/>
              <a:tabLst/>
              <a:defRPr kumimoji="0" sz="500" kern="1200" spc="0" normalizeH="0" baseline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1.3 Ejecutar procesos de Seguimiento al prestador de la actividad de aprovechamiento, frente al proceso de divulgación de horarios y frecuencias de prestación del servicio.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EB89EBA-96AF-B11F-D3FD-93465703D887}"/>
              </a:ext>
            </a:extLst>
          </p:cNvPr>
          <p:cNvSpPr txBox="1"/>
          <p:nvPr/>
        </p:nvSpPr>
        <p:spPr>
          <a:xfrm>
            <a:off x="7805882" y="4793934"/>
            <a:ext cx="966873" cy="7848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indent="0" algn="ctr" defTabSz="108859" fontAlgn="auto">
              <a:buClrTx/>
              <a:buSzTx/>
              <a:buFontTx/>
              <a:buNone/>
              <a:tabLst/>
              <a:defRPr kumimoji="0" sz="500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Arial"/>
                <a:cs typeface="Calibri"/>
              </a:defRPr>
            </a:lvl1pPr>
            <a:lvl2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>
              <a:defRPr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ES_tradnl" dirty="0"/>
              <a:t>5.1  </a:t>
            </a:r>
          </a:p>
          <a:p>
            <a:r>
              <a:rPr lang="es-ES_tradnl" dirty="0"/>
              <a:t>Implementar una estrategia integral (técnica, financiera, alianzas etc.) para el aumento de la capacidad instalada en infraestructura asociada al aprovechamiento conforme con la demanda de materiales generados por el usuario.</a:t>
            </a:r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FB9114F8-5C17-3CFB-1FD9-4B07F06AA092}"/>
              </a:ext>
            </a:extLst>
          </p:cNvPr>
          <p:cNvCxnSpPr>
            <a:cxnSpLocks/>
            <a:stCxn id="22" idx="0"/>
            <a:endCxn id="34" idx="2"/>
          </p:cNvCxnSpPr>
          <p:nvPr/>
        </p:nvCxnSpPr>
        <p:spPr>
          <a:xfrm flipH="1" flipV="1">
            <a:off x="1147785" y="4455231"/>
            <a:ext cx="12836" cy="1343717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B77C5B9-CA07-88AC-FC44-243095825183}"/>
              </a:ext>
            </a:extLst>
          </p:cNvPr>
          <p:cNvSpPr txBox="1"/>
          <p:nvPr/>
        </p:nvSpPr>
        <p:spPr>
          <a:xfrm>
            <a:off x="8894791" y="4804214"/>
            <a:ext cx="660831" cy="7078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5.2 Fortalecer las redes de conocimiento asociadas a investigación e innovación frente a la economía circular.</a:t>
            </a:r>
            <a:endParaRPr kumimoji="0" lang="es-ES_tradnl" sz="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B2A0B4CC-6B04-E573-DBCC-659CC7590C97}"/>
              </a:ext>
            </a:extLst>
          </p:cNvPr>
          <p:cNvCxnSpPr>
            <a:cxnSpLocks/>
            <a:stCxn id="46" idx="0"/>
            <a:endCxn id="453" idx="2"/>
          </p:cNvCxnSpPr>
          <p:nvPr/>
        </p:nvCxnSpPr>
        <p:spPr>
          <a:xfrm rot="5400000" flipH="1" flipV="1">
            <a:off x="8298076" y="4358347"/>
            <a:ext cx="426830" cy="444344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6" name="Conector: angular 455">
            <a:extLst>
              <a:ext uri="{FF2B5EF4-FFF2-40B4-BE49-F238E27FC236}">
                <a16:creationId xmlns:a16="http://schemas.microsoft.com/office/drawing/2014/main" id="{F29AD1C5-701D-E207-13B4-0CC001C2D962}"/>
              </a:ext>
            </a:extLst>
          </p:cNvPr>
          <p:cNvCxnSpPr>
            <a:stCxn id="103" idx="0"/>
            <a:endCxn id="8" idx="2"/>
          </p:cNvCxnSpPr>
          <p:nvPr/>
        </p:nvCxnSpPr>
        <p:spPr>
          <a:xfrm rot="16200000" flipV="1">
            <a:off x="3104650" y="2318145"/>
            <a:ext cx="233014" cy="242089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9" name="Conector: angular 458">
            <a:extLst>
              <a:ext uri="{FF2B5EF4-FFF2-40B4-BE49-F238E27FC236}">
                <a16:creationId xmlns:a16="http://schemas.microsoft.com/office/drawing/2014/main" id="{8A49EE8E-F450-FA8F-CEEE-99377E295EF9}"/>
              </a:ext>
            </a:extLst>
          </p:cNvPr>
          <p:cNvCxnSpPr>
            <a:stCxn id="103" idx="0"/>
            <a:endCxn id="105" idx="2"/>
          </p:cNvCxnSpPr>
          <p:nvPr/>
        </p:nvCxnSpPr>
        <p:spPr>
          <a:xfrm rot="5400000" flipH="1" flipV="1">
            <a:off x="3454917" y="2203141"/>
            <a:ext cx="239840" cy="465273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de flecha 460">
            <a:extLst>
              <a:ext uri="{FF2B5EF4-FFF2-40B4-BE49-F238E27FC236}">
                <a16:creationId xmlns:a16="http://schemas.microsoft.com/office/drawing/2014/main" id="{79941840-8A7B-B4F1-A8B8-7D8C37A631EE}"/>
              </a:ext>
            </a:extLst>
          </p:cNvPr>
          <p:cNvCxnSpPr/>
          <p:nvPr/>
        </p:nvCxnSpPr>
        <p:spPr>
          <a:xfrm flipV="1">
            <a:off x="3413050" y="1651463"/>
            <a:ext cx="1" cy="141847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8" name="Conector: angular 467">
            <a:extLst>
              <a:ext uri="{FF2B5EF4-FFF2-40B4-BE49-F238E27FC236}">
                <a16:creationId xmlns:a16="http://schemas.microsoft.com/office/drawing/2014/main" id="{63DB7D2B-59CB-B279-4DDD-9DFD7FC48BA0}"/>
              </a:ext>
            </a:extLst>
          </p:cNvPr>
          <p:cNvCxnSpPr>
            <a:stCxn id="450" idx="0"/>
            <a:endCxn id="462" idx="2"/>
          </p:cNvCxnSpPr>
          <p:nvPr/>
        </p:nvCxnSpPr>
        <p:spPr>
          <a:xfrm rot="5400000" flipH="1" flipV="1">
            <a:off x="6973059" y="1910078"/>
            <a:ext cx="337518" cy="580981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3" name="Conector: angular 472">
            <a:extLst>
              <a:ext uri="{FF2B5EF4-FFF2-40B4-BE49-F238E27FC236}">
                <a16:creationId xmlns:a16="http://schemas.microsoft.com/office/drawing/2014/main" id="{91326030-65F3-0EE2-BC85-8F1587C300F3}"/>
              </a:ext>
            </a:extLst>
          </p:cNvPr>
          <p:cNvCxnSpPr>
            <a:stCxn id="450" idx="0"/>
            <a:endCxn id="497" idx="2"/>
          </p:cNvCxnSpPr>
          <p:nvPr/>
        </p:nvCxnSpPr>
        <p:spPr>
          <a:xfrm rot="16200000" flipV="1">
            <a:off x="6489470" y="2007468"/>
            <a:ext cx="333700" cy="390017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ector: angular 24">
            <a:extLst>
              <a:ext uri="{FF2B5EF4-FFF2-40B4-BE49-F238E27FC236}">
                <a16:creationId xmlns:a16="http://schemas.microsoft.com/office/drawing/2014/main" id="{7B47B78C-F7AF-6521-9F74-8879FC28677E}"/>
              </a:ext>
            </a:extLst>
          </p:cNvPr>
          <p:cNvCxnSpPr>
            <a:cxnSpLocks/>
            <a:stCxn id="17" idx="0"/>
            <a:endCxn id="2" idx="2"/>
          </p:cNvCxnSpPr>
          <p:nvPr/>
        </p:nvCxnSpPr>
        <p:spPr>
          <a:xfrm rot="5400000" flipH="1" flipV="1">
            <a:off x="10553128" y="4076800"/>
            <a:ext cx="309823" cy="672352"/>
          </a:xfrm>
          <a:prstGeom prst="bentConnector3">
            <a:avLst/>
          </a:prstGeom>
          <a:ln w="63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ector: angular 32">
            <a:extLst>
              <a:ext uri="{FF2B5EF4-FFF2-40B4-BE49-F238E27FC236}">
                <a16:creationId xmlns:a16="http://schemas.microsoft.com/office/drawing/2014/main" id="{84ED25F9-679B-6DD9-B169-B7EA780BAC71}"/>
              </a:ext>
            </a:extLst>
          </p:cNvPr>
          <p:cNvCxnSpPr>
            <a:stCxn id="10" idx="0"/>
            <a:endCxn id="2" idx="2"/>
          </p:cNvCxnSpPr>
          <p:nvPr/>
        </p:nvCxnSpPr>
        <p:spPr>
          <a:xfrm rot="16200000" flipV="1">
            <a:off x="11077301" y="4224978"/>
            <a:ext cx="308824" cy="374995"/>
          </a:xfrm>
          <a:prstGeom prst="bentConnector3">
            <a:avLst/>
          </a:prstGeom>
          <a:ln w="63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4026B42D-DDDB-2F41-CB86-43A862ADA246}"/>
              </a:ext>
            </a:extLst>
          </p:cNvPr>
          <p:cNvSpPr txBox="1"/>
          <p:nvPr/>
        </p:nvSpPr>
        <p:spPr>
          <a:xfrm>
            <a:off x="2101402" y="6072424"/>
            <a:ext cx="956065" cy="40011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5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Calibri"/>
              </a:rPr>
              <a:t>2.3 Apoyar a los prestadores de aprovechamiento frente a la fortalecimiento de las rutas selectivas.</a:t>
            </a:r>
            <a:endParaRPr lang="es-ES" sz="500" kern="1200" dirty="0">
              <a:solidFill>
                <a:schemeClr val="tx1"/>
              </a:solidFill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C8550FA-C644-7249-AA13-BFD2B4955D2A}"/>
              </a:ext>
            </a:extLst>
          </p:cNvPr>
          <p:cNvSpPr txBox="1"/>
          <p:nvPr/>
        </p:nvSpPr>
        <p:spPr>
          <a:xfrm>
            <a:off x="4473911" y="5861480"/>
            <a:ext cx="706124" cy="8617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1088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5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3.3  Dar continuidad al Programa de Incentivos a partir de iniciativas propuestas por los recicladores y considerando el resultado de evaluación de impacto.</a:t>
            </a:r>
            <a:endParaRPr kumimoji="0" lang="es-ES_tradnl" sz="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756869D-E7EB-E48E-E592-A6F9499B79BC}"/>
              </a:ext>
            </a:extLst>
          </p:cNvPr>
          <p:cNvCxnSpPr>
            <a:cxnSpLocks/>
            <a:endCxn id="61" idx="2"/>
          </p:cNvCxnSpPr>
          <p:nvPr/>
        </p:nvCxnSpPr>
        <p:spPr>
          <a:xfrm flipV="1">
            <a:off x="3031764" y="4367104"/>
            <a:ext cx="0" cy="1703496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EF34B61B-87B0-D485-023D-FC38B24FCE43}"/>
              </a:ext>
            </a:extLst>
          </p:cNvPr>
          <p:cNvCxnSpPr>
            <a:stCxn id="28" idx="0"/>
            <a:endCxn id="45" idx="2"/>
          </p:cNvCxnSpPr>
          <p:nvPr/>
        </p:nvCxnSpPr>
        <p:spPr>
          <a:xfrm flipH="1" flipV="1">
            <a:off x="4821719" y="4652921"/>
            <a:ext cx="5254" cy="1208559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17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ortada">
      <a:majorFont>
        <a:latin typeface="Oswald"/>
        <a:ea typeface=""/>
        <a:cs typeface=""/>
      </a:majorFont>
      <a:minorFont>
        <a:latin typeface="Lexend De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ontenido">
      <a:majorFont>
        <a:latin typeface="Oswald"/>
        <a:ea typeface=""/>
        <a:cs typeface=""/>
      </a:majorFont>
      <a:minorFont>
        <a:latin typeface="Lexend De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ortada">
      <a:majorFont>
        <a:latin typeface="Oswald"/>
        <a:ea typeface=""/>
        <a:cs typeface=""/>
      </a:majorFont>
      <a:minorFont>
        <a:latin typeface="Lexend De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1932</Words>
  <Application>Microsoft Office PowerPoint</Application>
  <PresentationFormat>Panorámica</PresentationFormat>
  <Paragraphs>106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Calibri</vt:lpstr>
      <vt:lpstr>Arial</vt:lpstr>
      <vt:lpstr>Lexend Deca</vt:lpstr>
      <vt:lpstr>Oswald</vt:lpstr>
      <vt:lpstr>Office Theme</vt:lpstr>
      <vt:lpstr>Diseño personalizado</vt:lpstr>
      <vt:lpstr>1_Diseño personalizado</vt:lpstr>
      <vt:lpstr>PROGRAMA DE APROVECHAMIENTO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FonsecaDaza</dc:creator>
  <cp:lastModifiedBy>ANGIE RAMIREZ CALDERON</cp:lastModifiedBy>
  <cp:revision>12</cp:revision>
  <dcterms:modified xsi:type="dcterms:W3CDTF">2025-01-02T19:28:55Z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ac521f-e930-485b-97f4-efbe7db8e98f_Enabled">
    <vt:lpwstr>true</vt:lpwstr>
  </property>
  <property fmtid="{D5CDD505-2E9C-101B-9397-08002B2CF9AE}" pid="3" name="MSIP_Label_5fac521f-e930-485b-97f4-efbe7db8e98f_SetDate">
    <vt:lpwstr>2024-01-31T16:02:23Z</vt:lpwstr>
  </property>
  <property fmtid="{D5CDD505-2E9C-101B-9397-08002B2CF9AE}" pid="4" name="MSIP_Label_5fac521f-e930-485b-97f4-efbe7db8e98f_Method">
    <vt:lpwstr>Standard</vt:lpwstr>
  </property>
  <property fmtid="{D5CDD505-2E9C-101B-9397-08002B2CF9AE}" pid="5" name="MSIP_Label_5fac521f-e930-485b-97f4-efbe7db8e98f_Name">
    <vt:lpwstr>defa4170-0d19-0005-0004-bc88714345d2</vt:lpwstr>
  </property>
  <property fmtid="{D5CDD505-2E9C-101B-9397-08002B2CF9AE}" pid="6" name="MSIP_Label_5fac521f-e930-485b-97f4-efbe7db8e98f_SiteId">
    <vt:lpwstr>9ecb216e-449b-4584-bc82-26bce78574fb</vt:lpwstr>
  </property>
  <property fmtid="{D5CDD505-2E9C-101B-9397-08002B2CF9AE}" pid="7" name="MSIP_Label_5fac521f-e930-485b-97f4-efbe7db8e98f_ActionId">
    <vt:lpwstr>b18649ec-de03-4138-b2b9-58e2df7122b5</vt:lpwstr>
  </property>
  <property fmtid="{D5CDD505-2E9C-101B-9397-08002B2CF9AE}" pid="8" name="MSIP_Label_5fac521f-e930-485b-97f4-efbe7db8e98f_ContentBits">
    <vt:lpwstr>0</vt:lpwstr>
  </property>
</Properties>
</file>